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47" r:id="rId4"/>
    <p:sldId id="348" r:id="rId5"/>
    <p:sldId id="350" r:id="rId6"/>
    <p:sldId id="351" r:id="rId7"/>
    <p:sldId id="261" r:id="rId8"/>
    <p:sldId id="352" r:id="rId9"/>
    <p:sldId id="353" r:id="rId10"/>
    <p:sldId id="349" r:id="rId11"/>
    <p:sldId id="354" r:id="rId12"/>
    <p:sldId id="310" r:id="rId13"/>
    <p:sldId id="355" r:id="rId14"/>
    <p:sldId id="312" r:id="rId15"/>
    <p:sldId id="313" r:id="rId16"/>
    <p:sldId id="356" r:id="rId17"/>
    <p:sldId id="357" r:id="rId18"/>
    <p:sldId id="358" r:id="rId19"/>
    <p:sldId id="359" r:id="rId20"/>
    <p:sldId id="360" r:id="rId21"/>
    <p:sldId id="361" r:id="rId22"/>
    <p:sldId id="362" r:id="rId23"/>
    <p:sldId id="363" r:id="rId24"/>
    <p:sldId id="364" r:id="rId25"/>
    <p:sldId id="366" r:id="rId26"/>
    <p:sldId id="323" r:id="rId27"/>
    <p:sldId id="324" r:id="rId28"/>
    <p:sldId id="325" r:id="rId29"/>
    <p:sldId id="326" r:id="rId30"/>
    <p:sldId id="367" r:id="rId31"/>
    <p:sldId id="368"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4100-2DB4-454F-8E4A-F4C3CA168B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FB25D5-9540-4A9E-84E2-346D78A9AE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88B411-397D-4174-BFEC-BAFAE66F2AC6}"/>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5" name="Footer Placeholder 4">
            <a:extLst>
              <a:ext uri="{FF2B5EF4-FFF2-40B4-BE49-F238E27FC236}">
                <a16:creationId xmlns:a16="http://schemas.microsoft.com/office/drawing/2014/main" id="{143007C5-9D63-410F-90C2-D79209A42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197E6-D293-4672-8D29-6CAD241D4E50}"/>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22645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9322-A98B-43BB-BC81-C176DE7AE6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AD3E9E-6825-40D7-AB93-B6FFCD9F55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379F7-C705-4E29-AEBC-EE74EE3140C6}"/>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5" name="Footer Placeholder 4">
            <a:extLst>
              <a:ext uri="{FF2B5EF4-FFF2-40B4-BE49-F238E27FC236}">
                <a16:creationId xmlns:a16="http://schemas.microsoft.com/office/drawing/2014/main" id="{2544A063-56AD-444F-BFA0-3AF1505179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89FBF-186F-4A9F-8C75-92A540FC67D9}"/>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167418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08BB0B-0133-4BF0-91E3-F327D1CBA8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B2F1CD-91AC-4FB4-A3D9-256C064D5D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CAE65-2E03-40FA-B0CD-5079934D40D7}"/>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5" name="Footer Placeholder 4">
            <a:extLst>
              <a:ext uri="{FF2B5EF4-FFF2-40B4-BE49-F238E27FC236}">
                <a16:creationId xmlns:a16="http://schemas.microsoft.com/office/drawing/2014/main" id="{51DA21D4-4ABA-4D5E-BBF3-3FC74DF45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542F-F03B-4FD6-A7A9-389906E58687}"/>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403146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E4216-7273-4DD9-91D8-EE247E7023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025733-2575-4E88-B572-06FD1D5DAE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BD034-42CE-4597-B962-DCCF387F6971}"/>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5" name="Footer Placeholder 4">
            <a:extLst>
              <a:ext uri="{FF2B5EF4-FFF2-40B4-BE49-F238E27FC236}">
                <a16:creationId xmlns:a16="http://schemas.microsoft.com/office/drawing/2014/main" id="{20D2CFED-D0A0-41E6-BC18-9426E2030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919D6-DC7E-4B1B-A81F-A171A5AEACF8}"/>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257890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4C41-8EF2-4940-A443-FAFBD59F1C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24F97E-41B7-476D-949A-3DFB546872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59D305-2F1A-4A90-BC10-42ED1DFF660E}"/>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5" name="Footer Placeholder 4">
            <a:extLst>
              <a:ext uri="{FF2B5EF4-FFF2-40B4-BE49-F238E27FC236}">
                <a16:creationId xmlns:a16="http://schemas.microsoft.com/office/drawing/2014/main" id="{2B71AA0B-1667-48A2-AAB4-B88D8A0F2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D437B-022F-4DB1-87C3-B4079C20AB5D}"/>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157246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8E6D5-CDBC-4B23-9522-DEE4E37F9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48585-72B0-411E-A13F-B9B59C64F3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D6E496-0AFE-4B8D-9176-9FC5998E9C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805193-9B00-48CD-8683-D8E011B9E5F5}"/>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6" name="Footer Placeholder 5">
            <a:extLst>
              <a:ext uri="{FF2B5EF4-FFF2-40B4-BE49-F238E27FC236}">
                <a16:creationId xmlns:a16="http://schemas.microsoft.com/office/drawing/2014/main" id="{EC9ADA55-89C1-4B01-94E3-9812E79BAA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54865-CF6D-4148-B3DC-F86544C51A86}"/>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372091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35C4C-CE89-42F8-BBF2-90081C7581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F6E9AB-4DC6-48B4-836C-AC058DEAF4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296647-57C3-4E6A-BED7-C8E9BD4821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384F5A-7EDA-411C-881B-D0976065E8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89B682-58F8-4F0B-A32B-B59CC8DF38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2774E-E359-4561-9A4B-DEA24C13AE8E}"/>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8" name="Footer Placeholder 7">
            <a:extLst>
              <a:ext uri="{FF2B5EF4-FFF2-40B4-BE49-F238E27FC236}">
                <a16:creationId xmlns:a16="http://schemas.microsoft.com/office/drawing/2014/main" id="{1D586FAB-0A89-4939-8311-387CB690D4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F50478-E711-41D6-B81D-BAFC46C4FFB1}"/>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299490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55B1B-C0CF-4F35-8769-8D5D0D2595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EFA367-6E79-40CE-90EA-13FC28E1F280}"/>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4" name="Footer Placeholder 3">
            <a:extLst>
              <a:ext uri="{FF2B5EF4-FFF2-40B4-BE49-F238E27FC236}">
                <a16:creationId xmlns:a16="http://schemas.microsoft.com/office/drawing/2014/main" id="{BE078603-3369-4A2D-A93A-46911C08E6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284AC9-11F1-4F6C-91A5-60CDD6871CDE}"/>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203221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A25DA-FE1D-4AEE-AECC-1DF30C996BEF}"/>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3" name="Footer Placeholder 2">
            <a:extLst>
              <a:ext uri="{FF2B5EF4-FFF2-40B4-BE49-F238E27FC236}">
                <a16:creationId xmlns:a16="http://schemas.microsoft.com/office/drawing/2014/main" id="{7E37757F-04FB-4C5C-A376-FD83B9B0F8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9E72C0-59F4-4BD5-976C-1989FCF291D8}"/>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419326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FE4E-7AEB-4073-94A6-9ACC6128BD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95AA25-51B2-4EF1-8DD2-0DC3CC77BC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BAF5C9-A185-4C5F-8A6F-D34AD3EB5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3F08C0-10BB-4050-8018-C35E134F1742}"/>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6" name="Footer Placeholder 5">
            <a:extLst>
              <a:ext uri="{FF2B5EF4-FFF2-40B4-BE49-F238E27FC236}">
                <a16:creationId xmlns:a16="http://schemas.microsoft.com/office/drawing/2014/main" id="{E4C33FCC-C21D-4F6B-ADC4-F053773FF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E4753-2731-488F-9EB4-3BF5342E6941}"/>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179908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1012-E14C-414F-A107-90CD2B28B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DEA73E-C428-484E-BF31-B0CE6CC1E0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D2DF2A-48D1-4F7E-875E-179957600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7C56B-962B-4F70-B704-301BEC9F55D9}"/>
              </a:ext>
            </a:extLst>
          </p:cNvPr>
          <p:cNvSpPr>
            <a:spLocks noGrp="1"/>
          </p:cNvSpPr>
          <p:nvPr>
            <p:ph type="dt" sz="half" idx="10"/>
          </p:nvPr>
        </p:nvSpPr>
        <p:spPr/>
        <p:txBody>
          <a:bodyPr/>
          <a:lstStyle/>
          <a:p>
            <a:fld id="{D8454D5E-E4B4-4030-8E38-2EE519F8FA59}" type="datetimeFigureOut">
              <a:rPr lang="en-US" smtClean="0"/>
              <a:t>4/22/2020</a:t>
            </a:fld>
            <a:endParaRPr lang="en-US"/>
          </a:p>
        </p:txBody>
      </p:sp>
      <p:sp>
        <p:nvSpPr>
          <p:cNvPr id="6" name="Footer Placeholder 5">
            <a:extLst>
              <a:ext uri="{FF2B5EF4-FFF2-40B4-BE49-F238E27FC236}">
                <a16:creationId xmlns:a16="http://schemas.microsoft.com/office/drawing/2014/main" id="{F5FCC161-920D-4BE7-8F05-38FF98D911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AC215-7CBE-4EB5-A2C3-0DA14F07319A}"/>
              </a:ext>
            </a:extLst>
          </p:cNvPr>
          <p:cNvSpPr>
            <a:spLocks noGrp="1"/>
          </p:cNvSpPr>
          <p:nvPr>
            <p:ph type="sldNum" sz="quarter" idx="12"/>
          </p:nvPr>
        </p:nvSpPr>
        <p:spPr/>
        <p:txBody>
          <a:bodyPr/>
          <a:lstStyle/>
          <a:p>
            <a:fld id="{CDC86A03-BAB3-484C-B48C-CA20E202239E}" type="slidenum">
              <a:rPr lang="en-US" smtClean="0"/>
              <a:t>‹#›</a:t>
            </a:fld>
            <a:endParaRPr lang="en-US"/>
          </a:p>
        </p:txBody>
      </p:sp>
    </p:spTree>
    <p:extLst>
      <p:ext uri="{BB962C8B-B14F-4D97-AF65-F5344CB8AC3E}">
        <p14:creationId xmlns:p14="http://schemas.microsoft.com/office/powerpoint/2010/main" val="4008750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6A5226-4DA7-42CB-941A-B034028580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3859D0-1DAB-4211-A099-F87FEF1C0A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1FDF8-0327-4F2A-92CB-5C22A2CFC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54D5E-E4B4-4030-8E38-2EE519F8FA59}" type="datetimeFigureOut">
              <a:rPr lang="en-US" smtClean="0"/>
              <a:t>4/22/2020</a:t>
            </a:fld>
            <a:endParaRPr lang="en-US"/>
          </a:p>
        </p:txBody>
      </p:sp>
      <p:sp>
        <p:nvSpPr>
          <p:cNvPr id="5" name="Footer Placeholder 4">
            <a:extLst>
              <a:ext uri="{FF2B5EF4-FFF2-40B4-BE49-F238E27FC236}">
                <a16:creationId xmlns:a16="http://schemas.microsoft.com/office/drawing/2014/main" id="{159456E3-86B1-43C1-B9DF-AAF82C14A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25E6F3-7505-47CD-8FB6-7E8E84466E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86A03-BAB3-484C-B48C-CA20E202239E}" type="slidenum">
              <a:rPr lang="en-US" smtClean="0"/>
              <a:t>‹#›</a:t>
            </a:fld>
            <a:endParaRPr lang="en-US"/>
          </a:p>
        </p:txBody>
      </p:sp>
    </p:spTree>
    <p:extLst>
      <p:ext uri="{BB962C8B-B14F-4D97-AF65-F5344CB8AC3E}">
        <p14:creationId xmlns:p14="http://schemas.microsoft.com/office/powerpoint/2010/main" val="380922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BE533-47B7-4140-BCAE-31AF7FD67FDB}"/>
              </a:ext>
            </a:extLst>
          </p:cNvPr>
          <p:cNvSpPr>
            <a:spLocks noGrp="1"/>
          </p:cNvSpPr>
          <p:nvPr>
            <p:ph type="ctrTitle"/>
          </p:nvPr>
        </p:nvSpPr>
        <p:spPr/>
        <p:txBody>
          <a:bodyPr>
            <a:normAutofit fontScale="90000"/>
          </a:bodyPr>
          <a:lstStyle/>
          <a:p>
            <a:r>
              <a:rPr lang="en-US" dirty="0" err="1"/>
              <a:t>Parasympathomimetics</a:t>
            </a:r>
            <a:r>
              <a:rPr lang="en-US" dirty="0"/>
              <a:t>/ </a:t>
            </a:r>
            <a:r>
              <a:rPr lang="en-US" dirty="0" err="1"/>
              <a:t>Cholinoceptor</a:t>
            </a:r>
            <a:r>
              <a:rPr lang="en-US" dirty="0"/>
              <a:t>-Activating Drugs</a:t>
            </a:r>
          </a:p>
        </p:txBody>
      </p:sp>
      <p:sp>
        <p:nvSpPr>
          <p:cNvPr id="3" name="Subtitle 2">
            <a:extLst>
              <a:ext uri="{FF2B5EF4-FFF2-40B4-BE49-F238E27FC236}">
                <a16:creationId xmlns:a16="http://schemas.microsoft.com/office/drawing/2014/main" id="{516F1491-753B-4FE4-BA97-C099F628737C}"/>
              </a:ext>
            </a:extLst>
          </p:cNvPr>
          <p:cNvSpPr>
            <a:spLocks noGrp="1"/>
          </p:cNvSpPr>
          <p:nvPr>
            <p:ph type="subTitle" idx="1"/>
          </p:nvPr>
        </p:nvSpPr>
        <p:spPr/>
        <p:txBody>
          <a:bodyPr/>
          <a:lstStyle/>
          <a:p>
            <a:r>
              <a:rPr lang="en-US" dirty="0"/>
              <a:t>By</a:t>
            </a:r>
          </a:p>
          <a:p>
            <a:r>
              <a:rPr lang="en-US" b="1" dirty="0"/>
              <a:t>Dr. Sairah Hafeez Kamran</a:t>
            </a:r>
          </a:p>
        </p:txBody>
      </p:sp>
    </p:spTree>
    <p:extLst>
      <p:ext uri="{BB962C8B-B14F-4D97-AF65-F5344CB8AC3E}">
        <p14:creationId xmlns:p14="http://schemas.microsoft.com/office/powerpoint/2010/main" val="105038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62CD-4D85-4532-89F9-9E6A484D50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CD7816-1E85-4EB3-983C-466BF86EFF19}"/>
              </a:ext>
            </a:extLst>
          </p:cNvPr>
          <p:cNvSpPr>
            <a:spLocks noGrp="1"/>
          </p:cNvSpPr>
          <p:nvPr>
            <p:ph idx="1"/>
          </p:nvPr>
        </p:nvSpPr>
        <p:spPr/>
        <p:txBody>
          <a:bodyPr>
            <a:normAutofit fontScale="92500" lnSpcReduction="20000"/>
          </a:bodyPr>
          <a:lstStyle/>
          <a:p>
            <a:r>
              <a:rPr lang="en-US" b="1" u="sng" dirty="0"/>
              <a:t>Structure</a:t>
            </a:r>
          </a:p>
          <a:p>
            <a:r>
              <a:rPr lang="en-US" dirty="0"/>
              <a:t>Acetylcholine, methacholine, bethanechol and carbachol have permanently charged quaternary ammonium group that renders them relatively insoluble in lipids. Pilocarpine , nicotine and lobeline are tertiary natural </a:t>
            </a:r>
            <a:r>
              <a:rPr lang="en-US" dirty="0" err="1"/>
              <a:t>cholinimimetic</a:t>
            </a:r>
            <a:r>
              <a:rPr lang="en-US" dirty="0"/>
              <a:t> alkaloids</a:t>
            </a:r>
          </a:p>
          <a:p>
            <a:r>
              <a:rPr lang="en-US" b="1" u="sng" dirty="0"/>
              <a:t>Absorption, Distribution, and Metabolism</a:t>
            </a:r>
          </a:p>
          <a:p>
            <a:r>
              <a:rPr lang="en-US" dirty="0"/>
              <a:t>Choline esters are poorly absorbed and poorly distributed into the central nervous system because they are hydrophilic. Although all are hydrolyzed in the gastrointestinal tract they differ markedly in their susceptibility to hydrolysis by cholinesterase. </a:t>
            </a:r>
          </a:p>
          <a:p>
            <a:r>
              <a:rPr lang="en-US" dirty="0"/>
              <a:t>Acetylcholine is very rapidly hydrolyzed and a large intravenous bolus injection has a brief effect, typically 5–20 seconds whereas intramuscular and subcutaneous injections produce only local effects.</a:t>
            </a:r>
          </a:p>
        </p:txBody>
      </p:sp>
    </p:spTree>
    <p:extLst>
      <p:ext uri="{BB962C8B-B14F-4D97-AF65-F5344CB8AC3E}">
        <p14:creationId xmlns:p14="http://schemas.microsoft.com/office/powerpoint/2010/main" val="1194425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9EC6-41A8-4F53-82FB-46FE92C69D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CBAC24-527F-4300-A7F4-F2F10DB19949}"/>
              </a:ext>
            </a:extLst>
          </p:cNvPr>
          <p:cNvSpPr>
            <a:spLocks noGrp="1"/>
          </p:cNvSpPr>
          <p:nvPr>
            <p:ph idx="1"/>
          </p:nvPr>
        </p:nvSpPr>
        <p:spPr/>
        <p:txBody>
          <a:bodyPr>
            <a:normAutofit fontScale="92500" lnSpcReduction="20000"/>
          </a:bodyPr>
          <a:lstStyle/>
          <a:p>
            <a:r>
              <a:rPr lang="en-US" dirty="0"/>
              <a:t>Methacholine is more resistant to hydrolysis, and the carbamic acid esters carbachol and bethanechol are still more resistant to hydrolysis by cholinesterase and have correspondingly longer durations of action.</a:t>
            </a:r>
          </a:p>
          <a:p>
            <a:r>
              <a:rPr lang="en-US" dirty="0"/>
              <a:t>Pilocarpine, nicotine, lobeline (tertiary amines) are well absorbed from most sites of administration.</a:t>
            </a:r>
          </a:p>
          <a:p>
            <a:r>
              <a:rPr lang="en-US" dirty="0"/>
              <a:t>Nicotine, a liquid, is sufficiently lipid-soluble to be absorbed across the skin. </a:t>
            </a:r>
          </a:p>
          <a:p>
            <a:r>
              <a:rPr lang="en-US" dirty="0"/>
              <a:t>Muscarine, a quaternary amine, is less completely absorbed from the gastrointestinal tract than the tertiary amines but is nevertheless toxic when ingested—</a:t>
            </a:r>
            <a:r>
              <a:rPr lang="en-US" dirty="0" err="1"/>
              <a:t>eg</a:t>
            </a:r>
            <a:r>
              <a:rPr lang="en-US" dirty="0"/>
              <a:t>, in certain mushrooms—and it even enters the brain. </a:t>
            </a:r>
          </a:p>
          <a:p>
            <a:r>
              <a:rPr lang="en-US" dirty="0"/>
              <a:t>Lobeline is a plant derivative similar to nicotine. </a:t>
            </a:r>
          </a:p>
          <a:p>
            <a:r>
              <a:rPr lang="en-US" b="1" dirty="0"/>
              <a:t>These amines are excreted chiefly by the kidneys. Acidification of the urine accelerates clearance of the tertiary amines</a:t>
            </a:r>
          </a:p>
        </p:txBody>
      </p:sp>
    </p:spTree>
    <p:extLst>
      <p:ext uri="{BB962C8B-B14F-4D97-AF65-F5344CB8AC3E}">
        <p14:creationId xmlns:p14="http://schemas.microsoft.com/office/powerpoint/2010/main" val="112905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0B4F5B9-1C48-452D-BC4E-2B0944981145}"/>
              </a:ext>
            </a:extLst>
          </p:cNvPr>
          <p:cNvPicPr>
            <a:picLocks noChangeAspect="1"/>
          </p:cNvPicPr>
          <p:nvPr/>
        </p:nvPicPr>
        <p:blipFill>
          <a:blip r:embed="rId2"/>
          <a:stretch>
            <a:fillRect/>
          </a:stretch>
        </p:blipFill>
        <p:spPr>
          <a:xfrm>
            <a:off x="238539" y="117716"/>
            <a:ext cx="11728174" cy="6737056"/>
          </a:xfrm>
          <a:prstGeom prst="rect">
            <a:avLst/>
          </a:prstGeom>
        </p:spPr>
      </p:pic>
    </p:spTree>
    <p:extLst>
      <p:ext uri="{BB962C8B-B14F-4D97-AF65-F5344CB8AC3E}">
        <p14:creationId xmlns:p14="http://schemas.microsoft.com/office/powerpoint/2010/main" val="418590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C70EB-0785-4D56-8A78-C28DFA05F393}"/>
              </a:ext>
            </a:extLst>
          </p:cNvPr>
          <p:cNvSpPr>
            <a:spLocks noGrp="1"/>
          </p:cNvSpPr>
          <p:nvPr>
            <p:ph type="title"/>
          </p:nvPr>
        </p:nvSpPr>
        <p:spPr/>
        <p:txBody>
          <a:bodyPr/>
          <a:lstStyle/>
          <a:p>
            <a:r>
              <a:rPr lang="en-US" b="1" dirty="0"/>
              <a:t>Organ System Effects of cholinomimetics</a:t>
            </a:r>
            <a:endParaRPr lang="en-US" dirty="0"/>
          </a:p>
        </p:txBody>
      </p:sp>
      <p:sp>
        <p:nvSpPr>
          <p:cNvPr id="3" name="Content Placeholder 2">
            <a:extLst>
              <a:ext uri="{FF2B5EF4-FFF2-40B4-BE49-F238E27FC236}">
                <a16:creationId xmlns:a16="http://schemas.microsoft.com/office/drawing/2014/main" id="{FEA2C99C-EB09-4AFB-B3AD-4EC930DA8C9A}"/>
              </a:ext>
            </a:extLst>
          </p:cNvPr>
          <p:cNvSpPr>
            <a:spLocks noGrp="1"/>
          </p:cNvSpPr>
          <p:nvPr>
            <p:ph idx="1"/>
          </p:nvPr>
        </p:nvSpPr>
        <p:spPr/>
        <p:txBody>
          <a:bodyPr>
            <a:normAutofit/>
          </a:bodyPr>
          <a:lstStyle/>
          <a:p>
            <a:pPr marL="0" indent="0">
              <a:buNone/>
            </a:pPr>
            <a:r>
              <a:rPr lang="en-US" b="1" dirty="0"/>
              <a:t>Eye</a:t>
            </a:r>
          </a:p>
          <a:p>
            <a:r>
              <a:rPr lang="en-US" dirty="0"/>
              <a:t>Muscarinic agonists instilled into the conjunctival sac cause contraction of the smooth muscle of the iris sphincter (resulting in miosis) and of the ciliary muscle (resulting in accommodation).</a:t>
            </a:r>
          </a:p>
          <a:p>
            <a:r>
              <a:rPr lang="en-US" dirty="0"/>
              <a:t>As a result, the iris is pulled away from the angle of the anterior chamber, and the trabecular meshwork at the base of the ciliary muscle is opened. Both effects facilitate aqueous humor outflow into the canal of Schlemm, which drains the anterior chamber.</a:t>
            </a:r>
          </a:p>
        </p:txBody>
      </p:sp>
    </p:spTree>
    <p:extLst>
      <p:ext uri="{BB962C8B-B14F-4D97-AF65-F5344CB8AC3E}">
        <p14:creationId xmlns:p14="http://schemas.microsoft.com/office/powerpoint/2010/main" val="150833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695F0F-2054-462C-AD96-48A6B4136E12}"/>
              </a:ext>
            </a:extLst>
          </p:cNvPr>
          <p:cNvPicPr>
            <a:picLocks noChangeAspect="1"/>
          </p:cNvPicPr>
          <p:nvPr/>
        </p:nvPicPr>
        <p:blipFill>
          <a:blip r:embed="rId2"/>
          <a:stretch>
            <a:fillRect/>
          </a:stretch>
        </p:blipFill>
        <p:spPr>
          <a:xfrm>
            <a:off x="226816" y="993913"/>
            <a:ext cx="11754339" cy="4876800"/>
          </a:xfrm>
          <a:prstGeom prst="rect">
            <a:avLst/>
          </a:prstGeom>
        </p:spPr>
      </p:pic>
    </p:spTree>
    <p:extLst>
      <p:ext uri="{BB962C8B-B14F-4D97-AF65-F5344CB8AC3E}">
        <p14:creationId xmlns:p14="http://schemas.microsoft.com/office/powerpoint/2010/main" val="213972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BCB3530-F832-4A3C-9187-45600A4C2623}"/>
              </a:ext>
            </a:extLst>
          </p:cNvPr>
          <p:cNvPicPr>
            <a:picLocks noChangeAspect="1"/>
          </p:cNvPicPr>
          <p:nvPr/>
        </p:nvPicPr>
        <p:blipFill>
          <a:blip r:embed="rId2"/>
          <a:stretch>
            <a:fillRect/>
          </a:stretch>
        </p:blipFill>
        <p:spPr>
          <a:xfrm>
            <a:off x="742122" y="233137"/>
            <a:ext cx="10168506" cy="5792967"/>
          </a:xfrm>
          <a:prstGeom prst="rect">
            <a:avLst/>
          </a:prstGeom>
        </p:spPr>
      </p:pic>
    </p:spTree>
    <p:extLst>
      <p:ext uri="{BB962C8B-B14F-4D97-AF65-F5344CB8AC3E}">
        <p14:creationId xmlns:p14="http://schemas.microsoft.com/office/powerpoint/2010/main" val="518972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93A9-016F-4399-90AD-B669D804556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222892-BA76-40A8-82F7-2531DB154FB0}"/>
              </a:ext>
            </a:extLst>
          </p:cNvPr>
          <p:cNvSpPr>
            <a:spLocks noGrp="1"/>
          </p:cNvSpPr>
          <p:nvPr>
            <p:ph idx="1"/>
          </p:nvPr>
        </p:nvSpPr>
        <p:spPr/>
        <p:txBody>
          <a:bodyPr>
            <a:normAutofit fontScale="92500" lnSpcReduction="20000"/>
          </a:bodyPr>
          <a:lstStyle/>
          <a:p>
            <a:pPr marL="0" indent="0">
              <a:buNone/>
            </a:pPr>
            <a:r>
              <a:rPr lang="en-US" b="1" i="1" dirty="0"/>
              <a:t>Cardiovascular system—</a:t>
            </a:r>
            <a:r>
              <a:rPr lang="en-US" dirty="0"/>
              <a:t>The primary cardiovascular effects of muscarinic agonists are reduction in peripheral vascular resistance and changes in heart rate.</a:t>
            </a:r>
          </a:p>
          <a:p>
            <a:r>
              <a:rPr lang="en-US" dirty="0"/>
              <a:t>The direct cardiac actions of muscarinic stimulants include the following: </a:t>
            </a:r>
          </a:p>
          <a:p>
            <a:pPr marL="971550" lvl="1" indent="-514350">
              <a:buFont typeface="+mj-lt"/>
              <a:buAutoNum type="alphaLcParenR"/>
            </a:pPr>
            <a:r>
              <a:rPr lang="en-US" dirty="0"/>
              <a:t>an increase in a potassium current (I</a:t>
            </a:r>
            <a:r>
              <a:rPr lang="en-US" sz="1300" dirty="0"/>
              <a:t>K(</a:t>
            </a:r>
            <a:r>
              <a:rPr lang="en-US" sz="1300" dirty="0" err="1"/>
              <a:t>ACh</a:t>
            </a:r>
            <a:r>
              <a:rPr lang="en-US" sz="1300" dirty="0"/>
              <a:t>)</a:t>
            </a:r>
            <a:r>
              <a:rPr lang="en-US" dirty="0"/>
              <a:t>) in the cells of the sinoatrial and atrioventricular nodes, in Purkinje cells, and also in atrial and ventricular muscle cells</a:t>
            </a:r>
          </a:p>
          <a:p>
            <a:pPr marL="971550" lvl="1" indent="-514350">
              <a:buFont typeface="+mj-lt"/>
              <a:buAutoNum type="alphaLcParenR"/>
            </a:pPr>
            <a:r>
              <a:rPr lang="en-US" dirty="0"/>
              <a:t>a decrease in the slow inward calcium current (</a:t>
            </a:r>
            <a:r>
              <a:rPr lang="en-US" dirty="0" err="1"/>
              <a:t>I</a:t>
            </a:r>
            <a:r>
              <a:rPr lang="en-US" sz="1700" dirty="0" err="1"/>
              <a:t>Ca</a:t>
            </a:r>
            <a:r>
              <a:rPr lang="en-US" dirty="0"/>
              <a:t>) in heart cells</a:t>
            </a:r>
          </a:p>
          <a:p>
            <a:pPr marL="971550" lvl="1" indent="-514350">
              <a:buFont typeface="+mj-lt"/>
              <a:buAutoNum type="alphaLcParenR"/>
            </a:pPr>
            <a:r>
              <a:rPr lang="en-US" dirty="0"/>
              <a:t>a reduction in the hyperpolarization-activated current (If) that underlies diastolic depolarization </a:t>
            </a:r>
          </a:p>
          <a:p>
            <a:r>
              <a:rPr lang="en-US" dirty="0"/>
              <a:t>All these actions are mediated by M2 receptors and contribute to slowing the pacemaker rate. Effects (a) and (b) cause hyperpolarization, reduce action potential duration, and decrease the contractility of atrial and ventricular cell</a:t>
            </a:r>
          </a:p>
        </p:txBody>
      </p:sp>
    </p:spTree>
    <p:extLst>
      <p:ext uri="{BB962C8B-B14F-4D97-AF65-F5344CB8AC3E}">
        <p14:creationId xmlns:p14="http://schemas.microsoft.com/office/powerpoint/2010/main" val="12691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A126-1D11-46B6-8E1D-0248615AEA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F4F205-A0FF-4C6C-8D8F-8FA65458CE75}"/>
              </a:ext>
            </a:extLst>
          </p:cNvPr>
          <p:cNvSpPr>
            <a:spLocks noGrp="1"/>
          </p:cNvSpPr>
          <p:nvPr>
            <p:ph idx="1"/>
          </p:nvPr>
        </p:nvSpPr>
        <p:spPr/>
        <p:txBody>
          <a:bodyPr/>
          <a:lstStyle/>
          <a:p>
            <a:r>
              <a:rPr lang="en-US" dirty="0"/>
              <a:t>Parasympathetic nerves can regulate arteriolar tone in vascular beds in thoracic and abdominal visceral organs. Acetylcholine released from postganglionic parasympathetic nerves relaxes coronary arteriolar smooth muscle via the NO/cGMP pathway in humans. Damage to the endothelium, as occurs with atherosclerosis, eliminates this action, and acetylcholine is then able to contract arterial smooth muscle and produce vasoconstriction.</a:t>
            </a:r>
          </a:p>
          <a:p>
            <a:r>
              <a:rPr lang="en-US" dirty="0"/>
              <a:t>Parasympathetic nerve stimulation also causes vasodilation in cerebral blood vessels; however, the effect often appears as a result of NO released either from NANC neurons. </a:t>
            </a:r>
          </a:p>
        </p:txBody>
      </p:sp>
    </p:spTree>
    <p:extLst>
      <p:ext uri="{BB962C8B-B14F-4D97-AF65-F5344CB8AC3E}">
        <p14:creationId xmlns:p14="http://schemas.microsoft.com/office/powerpoint/2010/main" val="567459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E427-FE3E-46A7-A966-5ED15750B6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62DB46-BF00-45DD-A1D1-72D35EB33C2B}"/>
              </a:ext>
            </a:extLst>
          </p:cNvPr>
          <p:cNvSpPr>
            <a:spLocks noGrp="1"/>
          </p:cNvSpPr>
          <p:nvPr>
            <p:ph idx="1"/>
          </p:nvPr>
        </p:nvSpPr>
        <p:spPr/>
        <p:txBody>
          <a:bodyPr/>
          <a:lstStyle/>
          <a:p>
            <a:r>
              <a:rPr lang="en-US" dirty="0"/>
              <a:t>The cardiovascular effects of all the choline esters are similar to those of acetylcholine—the main difference being in their potency and duration of action. Because of the resistance of methacholine, carbachol, and bethanechol to acetylcholinesterase, lower doses given intravenously are sufficient to produce effects similar to those of acetylcholine, and the duration of action of these synthetic choline esters is longer.</a:t>
            </a:r>
          </a:p>
        </p:txBody>
      </p:sp>
    </p:spTree>
    <p:extLst>
      <p:ext uri="{BB962C8B-B14F-4D97-AF65-F5344CB8AC3E}">
        <p14:creationId xmlns:p14="http://schemas.microsoft.com/office/powerpoint/2010/main" val="1063290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F7E9-8C13-426A-852B-720137E9F5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A85A40-BC7B-4176-A8E3-07F472E169F0}"/>
              </a:ext>
            </a:extLst>
          </p:cNvPr>
          <p:cNvSpPr>
            <a:spLocks noGrp="1"/>
          </p:cNvSpPr>
          <p:nvPr>
            <p:ph idx="1"/>
          </p:nvPr>
        </p:nvSpPr>
        <p:spPr/>
        <p:txBody>
          <a:bodyPr>
            <a:normAutofit lnSpcReduction="10000"/>
          </a:bodyPr>
          <a:lstStyle/>
          <a:p>
            <a:pPr marL="0" indent="0">
              <a:buNone/>
            </a:pPr>
            <a:r>
              <a:rPr lang="en-US" b="1" i="1" dirty="0"/>
              <a:t>Respiratory system—</a:t>
            </a:r>
            <a:r>
              <a:rPr lang="en-US" dirty="0"/>
              <a:t>Muscarinic stimulants contract the smooth muscle of the bronchial tree. In addition, the glands of the tracheobronchial mucosa are stimulated to secrete. This combination of effects can occasionally cause symptoms, especially in individuals with asthma.</a:t>
            </a:r>
          </a:p>
          <a:p>
            <a:pPr marL="0" indent="0">
              <a:buNone/>
            </a:pPr>
            <a:r>
              <a:rPr lang="en-US" b="1" i="1" dirty="0"/>
              <a:t>Gastrointestinal tract—</a:t>
            </a:r>
            <a:r>
              <a:rPr lang="en-US" dirty="0"/>
              <a:t>Administration of muscarinic agonists, as in parasympathetic nervous system stimulation, increases the secretory and motor activity of the gut. The salivary and gastric glands are strongly stimulated; the pancreas and small intestinal glands are stimulated less so. Peristaltic activity is increased throughout the gut, and most sphincters are relaxed.</a:t>
            </a:r>
          </a:p>
        </p:txBody>
      </p:sp>
    </p:spTree>
    <p:extLst>
      <p:ext uri="{BB962C8B-B14F-4D97-AF65-F5344CB8AC3E}">
        <p14:creationId xmlns:p14="http://schemas.microsoft.com/office/powerpoint/2010/main" val="155846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021A5E-9C4C-4D72-A96E-25AEF1082CD9}"/>
              </a:ext>
            </a:extLst>
          </p:cNvPr>
          <p:cNvPicPr>
            <a:picLocks noChangeAspect="1"/>
          </p:cNvPicPr>
          <p:nvPr/>
        </p:nvPicPr>
        <p:blipFill>
          <a:blip r:embed="rId2"/>
          <a:stretch>
            <a:fillRect/>
          </a:stretch>
        </p:blipFill>
        <p:spPr>
          <a:xfrm>
            <a:off x="1037288" y="662609"/>
            <a:ext cx="10117423" cy="5115339"/>
          </a:xfrm>
          <a:prstGeom prst="rect">
            <a:avLst/>
          </a:prstGeom>
        </p:spPr>
      </p:pic>
    </p:spTree>
    <p:extLst>
      <p:ext uri="{BB962C8B-B14F-4D97-AF65-F5344CB8AC3E}">
        <p14:creationId xmlns:p14="http://schemas.microsoft.com/office/powerpoint/2010/main" val="3828499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EE627-1634-4D7A-9FE2-5603619EB8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E70035-7965-4DBE-AA0F-17809D300BE8}"/>
              </a:ext>
            </a:extLst>
          </p:cNvPr>
          <p:cNvSpPr>
            <a:spLocks noGrp="1"/>
          </p:cNvSpPr>
          <p:nvPr>
            <p:ph idx="1"/>
          </p:nvPr>
        </p:nvSpPr>
        <p:spPr/>
        <p:txBody>
          <a:bodyPr/>
          <a:lstStyle/>
          <a:p>
            <a:pPr marL="0" indent="0">
              <a:buNone/>
            </a:pPr>
            <a:r>
              <a:rPr lang="en-US" b="1" i="1" dirty="0"/>
              <a:t>Genitourinary tract—</a:t>
            </a:r>
            <a:r>
              <a:rPr lang="en-US" dirty="0"/>
              <a:t>Muscarinic agonists stimulate the detrusor muscle and relax the trigone and sphincter muscles of the bladder, thus promoting voiding. The function of M2 and M3 receptors in the urinary bladder appears to be the same as in intestinal smooth muscle. The human uterus is not notably sensitive to muscarinic agonists.</a:t>
            </a:r>
          </a:p>
          <a:p>
            <a:pPr marL="0" indent="0">
              <a:buNone/>
            </a:pPr>
            <a:r>
              <a:rPr lang="en-US" b="1" i="1" dirty="0"/>
              <a:t>Miscellaneous secretory glands—</a:t>
            </a:r>
            <a:r>
              <a:rPr lang="en-US" dirty="0"/>
              <a:t>Muscarinic agonists stimulate secretion by thermoregulatory sweat, lacrimal, and nasopharyngeal glands.</a:t>
            </a:r>
          </a:p>
        </p:txBody>
      </p:sp>
    </p:spTree>
    <p:extLst>
      <p:ext uri="{BB962C8B-B14F-4D97-AF65-F5344CB8AC3E}">
        <p14:creationId xmlns:p14="http://schemas.microsoft.com/office/powerpoint/2010/main" val="2080659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9AEB6-3009-490F-A9E9-6A2FBF15A7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C8CD1C-CEEF-4AD0-8D96-1723BB163AA6}"/>
              </a:ext>
            </a:extLst>
          </p:cNvPr>
          <p:cNvSpPr>
            <a:spLocks noGrp="1"/>
          </p:cNvSpPr>
          <p:nvPr>
            <p:ph idx="1"/>
          </p:nvPr>
        </p:nvSpPr>
        <p:spPr/>
        <p:txBody>
          <a:bodyPr/>
          <a:lstStyle/>
          <a:p>
            <a:pPr marL="0" indent="0">
              <a:buNone/>
            </a:pPr>
            <a:r>
              <a:rPr lang="en-US" b="1" i="1" dirty="0"/>
              <a:t>Central Nervous System:</a:t>
            </a:r>
          </a:p>
          <a:p>
            <a:r>
              <a:rPr lang="en-US" dirty="0"/>
              <a:t>All five muscarinic receptor subtypes have been detected in the central nervous system.</a:t>
            </a:r>
          </a:p>
          <a:p>
            <a:r>
              <a:rPr lang="en-US" dirty="0"/>
              <a:t>The M1 subtype is richly expressed in brain areas involved in cognition.</a:t>
            </a:r>
          </a:p>
          <a:p>
            <a:r>
              <a:rPr lang="en-US" dirty="0"/>
              <a:t>M2 receptors regulate temperature and antinociception</a:t>
            </a:r>
          </a:p>
          <a:p>
            <a:r>
              <a:rPr lang="en-US" dirty="0"/>
              <a:t>M3 receptors especially in hypothalamus regulate appetite and body fat mass</a:t>
            </a:r>
          </a:p>
        </p:txBody>
      </p:sp>
    </p:spTree>
    <p:extLst>
      <p:ext uri="{BB962C8B-B14F-4D97-AF65-F5344CB8AC3E}">
        <p14:creationId xmlns:p14="http://schemas.microsoft.com/office/powerpoint/2010/main" val="3079432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1C188-C113-4776-9490-498F098C58C4}"/>
              </a:ext>
            </a:extLst>
          </p:cNvPr>
          <p:cNvSpPr>
            <a:spLocks noGrp="1"/>
          </p:cNvSpPr>
          <p:nvPr>
            <p:ph type="title"/>
          </p:nvPr>
        </p:nvSpPr>
        <p:spPr/>
        <p:txBody>
          <a:bodyPr/>
          <a:lstStyle/>
          <a:p>
            <a:r>
              <a:rPr lang="en-US" dirty="0"/>
              <a:t>Clinical uses of directly acting cholinomimetics</a:t>
            </a:r>
          </a:p>
        </p:txBody>
      </p:sp>
      <p:sp>
        <p:nvSpPr>
          <p:cNvPr id="3" name="Content Placeholder 2">
            <a:extLst>
              <a:ext uri="{FF2B5EF4-FFF2-40B4-BE49-F238E27FC236}">
                <a16:creationId xmlns:a16="http://schemas.microsoft.com/office/drawing/2014/main" id="{72546462-498E-41E8-8B13-225F8DA253A0}"/>
              </a:ext>
            </a:extLst>
          </p:cNvPr>
          <p:cNvSpPr>
            <a:spLocks noGrp="1"/>
          </p:cNvSpPr>
          <p:nvPr>
            <p:ph idx="1"/>
          </p:nvPr>
        </p:nvSpPr>
        <p:spPr/>
        <p:txBody>
          <a:bodyPr>
            <a:normAutofit fontScale="85000" lnSpcReduction="20000"/>
          </a:bodyPr>
          <a:lstStyle/>
          <a:p>
            <a:pPr marL="0" indent="0">
              <a:buNone/>
            </a:pPr>
            <a:r>
              <a:rPr lang="en-US" b="1" u="sng" dirty="0"/>
              <a:t>Bethanechol</a:t>
            </a:r>
            <a:r>
              <a:rPr lang="en-US" dirty="0"/>
              <a:t> </a:t>
            </a:r>
          </a:p>
          <a:p>
            <a:pPr marL="514350" indent="-514350">
              <a:buFont typeface="+mj-lt"/>
              <a:buAutoNum type="arabicPeriod"/>
            </a:pPr>
            <a:r>
              <a:rPr lang="en-US" dirty="0"/>
              <a:t>It is used to stimulate smooth muscle motor activity of the urinary tract to </a:t>
            </a:r>
            <a:r>
              <a:rPr lang="en-US" b="1" dirty="0"/>
              <a:t>prevent urine retention.</a:t>
            </a:r>
          </a:p>
          <a:p>
            <a:pPr marL="514350" indent="-514350">
              <a:buFont typeface="+mj-lt"/>
              <a:buAutoNum type="arabicPeriod"/>
            </a:pPr>
            <a:r>
              <a:rPr lang="en-US" dirty="0"/>
              <a:t>It is used occasionally to stimulate GI smooth muscle motor activity for </a:t>
            </a:r>
            <a:r>
              <a:rPr lang="en-US" b="1" dirty="0"/>
              <a:t>postoperative abdominal distention </a:t>
            </a:r>
            <a:r>
              <a:rPr lang="en-US" dirty="0"/>
              <a:t>and for </a:t>
            </a:r>
            <a:r>
              <a:rPr lang="en-US" b="1" dirty="0"/>
              <a:t>gastric atony </a:t>
            </a:r>
            <a:r>
              <a:rPr lang="en-US" dirty="0"/>
              <a:t>following bilateral vagotomy (in the absence of obstruction).</a:t>
            </a:r>
          </a:p>
          <a:p>
            <a:pPr marL="514350" indent="-514350">
              <a:buFont typeface="+mj-lt"/>
              <a:buAutoNum type="arabicPeriod"/>
            </a:pPr>
            <a:r>
              <a:rPr lang="en-US" dirty="0"/>
              <a:t>Bethanechol is administered PO or SC, not by IV or IM route, because parenteral administration may cause cardiac arrest.</a:t>
            </a:r>
          </a:p>
          <a:p>
            <a:pPr marL="514350" indent="-514350">
              <a:buFont typeface="+mj-lt"/>
              <a:buAutoNum type="arabicPeriod"/>
            </a:pPr>
            <a:r>
              <a:rPr lang="en-US" dirty="0"/>
              <a:t>When given orally, GI effects predominate, and there are relatively minor cardiovascular effects.</a:t>
            </a:r>
          </a:p>
          <a:p>
            <a:pPr marL="514350" indent="-514350">
              <a:buFont typeface="+mj-lt"/>
              <a:buAutoNum type="arabicPeriod"/>
            </a:pPr>
            <a:r>
              <a:rPr lang="en-US" dirty="0"/>
              <a:t>Bethanechol has limited distribution to the CNS.</a:t>
            </a:r>
          </a:p>
          <a:p>
            <a:pPr marL="514350" indent="-514350">
              <a:buFont typeface="+mj-lt"/>
              <a:buAutoNum type="arabicPeriod"/>
            </a:pPr>
            <a:r>
              <a:rPr lang="en-US" dirty="0"/>
              <a:t>It is resistant to hydrolysis and thus has a relatively long duration of action (2–3 h).</a:t>
            </a:r>
          </a:p>
        </p:txBody>
      </p:sp>
    </p:spTree>
    <p:extLst>
      <p:ext uri="{BB962C8B-B14F-4D97-AF65-F5344CB8AC3E}">
        <p14:creationId xmlns:p14="http://schemas.microsoft.com/office/powerpoint/2010/main" val="465892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E3B8-A22F-4461-9A6B-6A925BF01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40868A-AEA5-4932-869E-5BF81C9B766A}"/>
              </a:ext>
            </a:extLst>
          </p:cNvPr>
          <p:cNvSpPr>
            <a:spLocks noGrp="1"/>
          </p:cNvSpPr>
          <p:nvPr>
            <p:ph idx="1"/>
          </p:nvPr>
        </p:nvSpPr>
        <p:spPr/>
        <p:txBody>
          <a:bodyPr/>
          <a:lstStyle/>
          <a:p>
            <a:pPr marL="0" indent="0">
              <a:buNone/>
            </a:pPr>
            <a:r>
              <a:rPr lang="en-US" b="1" dirty="0"/>
              <a:t>Methacholine </a:t>
            </a:r>
          </a:p>
          <a:p>
            <a:pPr marL="514350" indent="-514350">
              <a:buFont typeface="+mj-lt"/>
              <a:buAutoNum type="arabicPeriod"/>
            </a:pPr>
            <a:r>
              <a:rPr lang="en-US" dirty="0"/>
              <a:t>It is occasionally used </a:t>
            </a:r>
            <a:r>
              <a:rPr lang="en-US" b="1" dirty="0"/>
              <a:t>to diagnose bronchial hypersensitivity.</a:t>
            </a:r>
          </a:p>
          <a:p>
            <a:pPr marL="514350" indent="-514350">
              <a:buFont typeface="+mj-lt"/>
              <a:buAutoNum type="arabicPeriod"/>
            </a:pPr>
            <a:r>
              <a:rPr lang="en-US" dirty="0"/>
              <a:t>Patients with no clinically apparent asthma are more sensitive to methacholine induced bronchoconstriction than normal patients.</a:t>
            </a:r>
          </a:p>
          <a:p>
            <a:pPr marL="0" indent="0">
              <a:buNone/>
            </a:pPr>
            <a:r>
              <a:rPr lang="en-US" b="1" dirty="0"/>
              <a:t>Carbachol </a:t>
            </a:r>
            <a:r>
              <a:rPr lang="en-US" dirty="0"/>
              <a:t>is used rarely as a treatment for open-angle glaucoma</a:t>
            </a:r>
          </a:p>
          <a:p>
            <a:pPr marL="514350" indent="-514350">
              <a:buFont typeface="+mj-lt"/>
              <a:buAutoNum type="arabicPeriod"/>
            </a:pPr>
            <a:endParaRPr lang="en-US" dirty="0"/>
          </a:p>
        </p:txBody>
      </p:sp>
    </p:spTree>
    <p:extLst>
      <p:ext uri="{BB962C8B-B14F-4D97-AF65-F5344CB8AC3E}">
        <p14:creationId xmlns:p14="http://schemas.microsoft.com/office/powerpoint/2010/main" val="1755714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E4817-EA09-4B34-A174-72C275A6CA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C62F37-16B4-4521-A6BE-E707B15F0C4E}"/>
              </a:ext>
            </a:extLst>
          </p:cNvPr>
          <p:cNvSpPr>
            <a:spLocks noGrp="1"/>
          </p:cNvSpPr>
          <p:nvPr>
            <p:ph idx="1"/>
          </p:nvPr>
        </p:nvSpPr>
        <p:spPr/>
        <p:txBody>
          <a:bodyPr>
            <a:normAutofit fontScale="77500" lnSpcReduction="20000"/>
          </a:bodyPr>
          <a:lstStyle/>
          <a:p>
            <a:pPr marL="0" indent="0">
              <a:buNone/>
            </a:pPr>
            <a:r>
              <a:rPr lang="en-US" b="1" dirty="0"/>
              <a:t>Pilocarpine</a:t>
            </a:r>
          </a:p>
          <a:p>
            <a:pPr marL="514350" indent="-514350">
              <a:buFont typeface="+mj-lt"/>
              <a:buAutoNum type="arabicPeriod"/>
            </a:pPr>
            <a:r>
              <a:rPr lang="en-US" dirty="0"/>
              <a:t>Pilocarpine is occasionally used topically for </a:t>
            </a:r>
            <a:r>
              <a:rPr lang="en-US" b="1" dirty="0"/>
              <a:t>open-angle glaucoma, </a:t>
            </a:r>
            <a:r>
              <a:rPr lang="en-US" dirty="0"/>
              <a:t>either as eyedrops or as a sustained-release ocular insert. β-adrenoceptor antagonists and prostaglandin analogs are the drugs of choice to treat open-angle glaucoma. Other drug classes used include α-adrenergic receptor agonists and diuretics.</a:t>
            </a:r>
          </a:p>
          <a:p>
            <a:pPr marL="514350" indent="-514350">
              <a:buFont typeface="+mj-lt"/>
              <a:buAutoNum type="arabicPeriod"/>
            </a:pPr>
            <a:r>
              <a:rPr lang="en-US" dirty="0"/>
              <a:t>When used before surgery to treat </a:t>
            </a:r>
            <a:r>
              <a:rPr lang="en-US" b="1" dirty="0"/>
              <a:t>acute narrow-angle glaucoma </a:t>
            </a:r>
            <a:r>
              <a:rPr lang="en-US" dirty="0"/>
              <a:t>(a medical emergency), pilocarpine is often given in combination with an indirectly acting muscarinic agonist such as </a:t>
            </a:r>
            <a:r>
              <a:rPr lang="en-US" b="1" dirty="0"/>
              <a:t>physostigmine.</a:t>
            </a:r>
          </a:p>
          <a:p>
            <a:pPr marL="514350" indent="-514350">
              <a:buFont typeface="+mj-lt"/>
              <a:buAutoNum type="arabicPeriod"/>
            </a:pPr>
            <a:r>
              <a:rPr lang="en-US" dirty="0"/>
              <a:t>Pilocarpine and </a:t>
            </a:r>
            <a:r>
              <a:rPr lang="en-US" b="1" dirty="0"/>
              <a:t>cevimeline </a:t>
            </a:r>
            <a:r>
              <a:rPr lang="en-US" dirty="0"/>
              <a:t>increase salivary secretion. They are used to treat </a:t>
            </a:r>
            <a:r>
              <a:rPr lang="en-US" b="1" dirty="0" err="1"/>
              <a:t>Sjögren</a:t>
            </a:r>
            <a:r>
              <a:rPr lang="en-US" b="1" dirty="0"/>
              <a:t> syndrome</a:t>
            </a:r>
            <a:r>
              <a:rPr lang="en-US" dirty="0"/>
              <a:t>-associated dry mouth.</a:t>
            </a:r>
          </a:p>
          <a:p>
            <a:pPr marL="514350" indent="-514350">
              <a:buFont typeface="+mj-lt"/>
              <a:buAutoNum type="arabicPeriod"/>
            </a:pPr>
            <a:r>
              <a:rPr lang="en-US" dirty="0"/>
              <a:t>Pilocarpine is a tertiary amine that is well absorbed from the GI tract and enters the CNS.</a:t>
            </a:r>
          </a:p>
          <a:p>
            <a:pPr marL="0" indent="0">
              <a:buNone/>
            </a:pPr>
            <a:r>
              <a:rPr lang="en-US" b="1" dirty="0"/>
              <a:t>Nicotine-based products and varenicline, </a:t>
            </a:r>
            <a:r>
              <a:rPr lang="en-US" dirty="0"/>
              <a:t>direct-acting nicotinic receptor agonists, are approved for use in smoking cessation</a:t>
            </a:r>
          </a:p>
          <a:p>
            <a:pPr marL="0" indent="0">
              <a:buNone/>
            </a:pPr>
            <a:endParaRPr lang="en-US" dirty="0"/>
          </a:p>
        </p:txBody>
      </p:sp>
    </p:spTree>
    <p:extLst>
      <p:ext uri="{BB962C8B-B14F-4D97-AF65-F5344CB8AC3E}">
        <p14:creationId xmlns:p14="http://schemas.microsoft.com/office/powerpoint/2010/main" val="509056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68B-2816-4FB4-842F-5ED4C4D6D4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A2BA88-4057-4F9E-A818-22A230CD3C26}"/>
              </a:ext>
            </a:extLst>
          </p:cNvPr>
          <p:cNvSpPr>
            <a:spLocks noGrp="1"/>
          </p:cNvSpPr>
          <p:nvPr>
            <p:ph idx="1"/>
          </p:nvPr>
        </p:nvSpPr>
        <p:spPr/>
        <p:txBody>
          <a:bodyPr>
            <a:normAutofit fontScale="92500"/>
          </a:bodyPr>
          <a:lstStyle/>
          <a:p>
            <a:pPr marL="0" indent="0">
              <a:buNone/>
            </a:pPr>
            <a:r>
              <a:rPr lang="en-US" b="1" i="1" dirty="0"/>
              <a:t>Adverse effects and contraindications</a:t>
            </a:r>
          </a:p>
          <a:p>
            <a:pPr marL="514350" indent="-514350">
              <a:buFont typeface="+mj-lt"/>
              <a:buAutoNum type="arabicPeriod"/>
            </a:pPr>
            <a:r>
              <a:rPr lang="en-US" dirty="0"/>
              <a:t>The most serious adverse effects include </a:t>
            </a:r>
            <a:r>
              <a:rPr lang="en-US" b="1" dirty="0"/>
              <a:t>nausea, vomiting, sweating, salivation, bronchoconstriction, decreased blood pressure, and diarrhea, </a:t>
            </a:r>
            <a:r>
              <a:rPr lang="en-US" dirty="0"/>
              <a:t>all of which can be blocked or reversed by atropine. Systemic effects are minimal for drugs applied topically to the eye.</a:t>
            </a:r>
          </a:p>
          <a:p>
            <a:pPr marL="514350" indent="-514350">
              <a:buFont typeface="+mj-lt"/>
              <a:buAutoNum type="arabicPeriod"/>
            </a:pPr>
            <a:r>
              <a:rPr lang="en-US" dirty="0"/>
              <a:t>These drugs are contraindicated in the presence of </a:t>
            </a:r>
            <a:r>
              <a:rPr lang="en-US" b="1" dirty="0"/>
              <a:t>peptic ulcer </a:t>
            </a:r>
            <a:r>
              <a:rPr lang="en-US" dirty="0"/>
              <a:t>(because they increase acid secretion), </a:t>
            </a:r>
            <a:r>
              <a:rPr lang="en-US" b="1" dirty="0"/>
              <a:t>asthma, cardiac disease, and Parkinson disease. </a:t>
            </a:r>
            <a:r>
              <a:rPr lang="en-US" dirty="0"/>
              <a:t>They are not recommended in hyperthyroidism because they predispose to arrhythmia; they are also not recommended when there is mechanical obstruction of the GI or urinary tract.</a:t>
            </a:r>
            <a:endParaRPr lang="en-US" b="1" dirty="0"/>
          </a:p>
        </p:txBody>
      </p:sp>
    </p:spTree>
    <p:extLst>
      <p:ext uri="{BB962C8B-B14F-4D97-AF65-F5344CB8AC3E}">
        <p14:creationId xmlns:p14="http://schemas.microsoft.com/office/powerpoint/2010/main" val="3376518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3289-E088-450A-83EC-E00F605A3086}"/>
              </a:ext>
            </a:extLst>
          </p:cNvPr>
          <p:cNvSpPr>
            <a:spLocks noGrp="1"/>
          </p:cNvSpPr>
          <p:nvPr>
            <p:ph type="title"/>
          </p:nvPr>
        </p:nvSpPr>
        <p:spPr/>
        <p:txBody>
          <a:bodyPr/>
          <a:lstStyle/>
          <a:p>
            <a:r>
              <a:rPr lang="en-US" b="1" dirty="0"/>
              <a:t>Direct-Acting Nicotinic Stimulants</a:t>
            </a:r>
            <a:endParaRPr lang="en-US" dirty="0"/>
          </a:p>
        </p:txBody>
      </p:sp>
      <p:sp>
        <p:nvSpPr>
          <p:cNvPr id="3" name="Content Placeholder 2">
            <a:extLst>
              <a:ext uri="{FF2B5EF4-FFF2-40B4-BE49-F238E27FC236}">
                <a16:creationId xmlns:a16="http://schemas.microsoft.com/office/drawing/2014/main" id="{F9FE612C-A83A-4341-83B5-990FC2E7A155}"/>
              </a:ext>
            </a:extLst>
          </p:cNvPr>
          <p:cNvSpPr>
            <a:spLocks noGrp="1"/>
          </p:cNvSpPr>
          <p:nvPr>
            <p:ph idx="1"/>
          </p:nvPr>
        </p:nvSpPr>
        <p:spPr/>
        <p:txBody>
          <a:bodyPr>
            <a:normAutofit/>
          </a:bodyPr>
          <a:lstStyle/>
          <a:p>
            <a:r>
              <a:rPr lang="en-US" dirty="0"/>
              <a:t>Nicotine itself is the only common cause of this type of poisoning. The acute toxicity of the alkaloid is well defined but much less important than the chronic effects associated with smoking. </a:t>
            </a:r>
          </a:p>
          <a:p>
            <a:r>
              <a:rPr lang="en-US" dirty="0"/>
              <a:t>Nicotine was also used in insecticides but has been replaced by </a:t>
            </a:r>
            <a:r>
              <a:rPr lang="en-US" b="1" dirty="0"/>
              <a:t>neonicotinoids, </a:t>
            </a:r>
            <a:r>
              <a:rPr lang="en-US" dirty="0"/>
              <a:t>synthetic compounds that resemble nicotine only partially in structure.</a:t>
            </a:r>
          </a:p>
          <a:p>
            <a:r>
              <a:rPr lang="en-US" dirty="0"/>
              <a:t>As nicotinic receptor agonists, neonicotinoids are more toxic for insects than for vertebrates. This advantage led to their widespread agricultural use to protect crops. However, there is concern about the role of neonicotinoids in the collapse of bee colonies.</a:t>
            </a:r>
          </a:p>
        </p:txBody>
      </p:sp>
    </p:spTree>
    <p:extLst>
      <p:ext uri="{BB962C8B-B14F-4D97-AF65-F5344CB8AC3E}">
        <p14:creationId xmlns:p14="http://schemas.microsoft.com/office/powerpoint/2010/main" val="91630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7FB11-74E6-4530-9C24-616F89FBAD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1611CE-6D60-4A79-A75F-23AFBBD1C531}"/>
              </a:ext>
            </a:extLst>
          </p:cNvPr>
          <p:cNvSpPr>
            <a:spLocks noGrp="1"/>
          </p:cNvSpPr>
          <p:nvPr>
            <p:ph idx="1"/>
          </p:nvPr>
        </p:nvSpPr>
        <p:spPr/>
        <p:txBody>
          <a:bodyPr/>
          <a:lstStyle/>
          <a:p>
            <a:r>
              <a:rPr lang="en-US" b="1" i="1" dirty="0"/>
              <a:t>Acute toxicity—</a:t>
            </a:r>
            <a:r>
              <a:rPr lang="en-US" dirty="0"/>
              <a:t>The fatal dose of nicotine is approximately 40 mg, or 1 drop of the pure liquid. This is the amount of nicotine in two regular cigarettes. Fortunately, most of the nicotine in cigarettes is destroyed by burning or escapes via the “</a:t>
            </a:r>
            <a:r>
              <a:rPr lang="en-US" dirty="0" err="1"/>
              <a:t>sidestream</a:t>
            </a:r>
            <a:r>
              <a:rPr lang="en-US" dirty="0"/>
              <a:t>” smoke. Ingestion of nicotine insecticides or of tobacco by infants and children is usually followed by vomiting, limiting the amount of the alkaloid absorbed.</a:t>
            </a:r>
          </a:p>
        </p:txBody>
      </p:sp>
    </p:spTree>
    <p:extLst>
      <p:ext uri="{BB962C8B-B14F-4D97-AF65-F5344CB8AC3E}">
        <p14:creationId xmlns:p14="http://schemas.microsoft.com/office/powerpoint/2010/main" val="2429166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E2FAB-4FC3-418E-ADB0-2B3B0866DA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690B39-7556-428F-A0FA-5CB44CDDFD18}"/>
              </a:ext>
            </a:extLst>
          </p:cNvPr>
          <p:cNvSpPr>
            <a:spLocks noGrp="1"/>
          </p:cNvSpPr>
          <p:nvPr>
            <p:ph idx="1"/>
          </p:nvPr>
        </p:nvSpPr>
        <p:spPr/>
        <p:txBody>
          <a:bodyPr>
            <a:normAutofit fontScale="92500" lnSpcReduction="10000"/>
          </a:bodyPr>
          <a:lstStyle/>
          <a:p>
            <a:r>
              <a:rPr lang="en-US" dirty="0"/>
              <a:t>The toxic effects of a large dose of nicotine are simple extensions of the effects described previously. The most dangerous are</a:t>
            </a:r>
          </a:p>
          <a:p>
            <a:r>
              <a:rPr lang="en-US" dirty="0"/>
              <a:t>(1) central stimulant actions, which cause convulsions and may progress to coma and respiratory arrest; (2) skeletal muscle end plate depolarization, which may lead to depolarization blockade and respiratory paralysis; and (3) hypertension and cardiac arrhythmias.</a:t>
            </a:r>
          </a:p>
          <a:p>
            <a:r>
              <a:rPr lang="en-US" dirty="0"/>
              <a:t>Treatment of acute nicotine poisoning is largely symptom directed.</a:t>
            </a:r>
          </a:p>
          <a:p>
            <a:r>
              <a:rPr lang="en-US" dirty="0"/>
              <a:t>Muscarinic excess resulting from parasympathetic ganglion stimulation can be controlled with atropine. Central stimulation is usually treated with parenteral anticonvulsants such as diazepam. Neuromuscular blockade is not responsive to pharmacologic treatment and may require mechanical ventilation.</a:t>
            </a:r>
          </a:p>
        </p:txBody>
      </p:sp>
    </p:spTree>
    <p:extLst>
      <p:ext uri="{BB962C8B-B14F-4D97-AF65-F5344CB8AC3E}">
        <p14:creationId xmlns:p14="http://schemas.microsoft.com/office/powerpoint/2010/main" val="471526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497F7-EE7C-4706-9155-CDE079B82C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5928EF-DBCE-4EA9-88D5-830616F7833F}"/>
              </a:ext>
            </a:extLst>
          </p:cNvPr>
          <p:cNvSpPr>
            <a:spLocks noGrp="1"/>
          </p:cNvSpPr>
          <p:nvPr>
            <p:ph idx="1"/>
          </p:nvPr>
        </p:nvSpPr>
        <p:spPr/>
        <p:txBody>
          <a:bodyPr/>
          <a:lstStyle/>
          <a:p>
            <a:r>
              <a:rPr lang="en-US" dirty="0"/>
              <a:t>Fortunately, nicotine is metabolized and excreted relatively rapidly. Patients who survive the first 4 hours usually recover completely if hypoxia and brain damage have not occurred.</a:t>
            </a:r>
          </a:p>
          <a:p>
            <a:r>
              <a:rPr lang="en-US" b="1" i="1" dirty="0"/>
              <a:t>Chronic nicotine toxicity—</a:t>
            </a:r>
            <a:r>
              <a:rPr lang="en-US" dirty="0"/>
              <a:t>The health costs of tobacco smoking to the smoker and its socioeconomic costs to the general public are still incompletely understood. However, the 1979 </a:t>
            </a:r>
            <a:r>
              <a:rPr lang="en-US" i="1" dirty="0"/>
              <a:t>Surgeon General’s Report on Health Promotion and Disease Prevention </a:t>
            </a:r>
            <a:r>
              <a:rPr lang="en-US" dirty="0"/>
              <a:t>stated that “cigarette smoking is clearly the largest </a:t>
            </a:r>
            <a:r>
              <a:rPr lang="en-US"/>
              <a:t>single preventable cause </a:t>
            </a:r>
            <a:r>
              <a:rPr lang="en-US" dirty="0"/>
              <a:t>of illness and premature death in the United States.”</a:t>
            </a:r>
          </a:p>
        </p:txBody>
      </p:sp>
    </p:spTree>
    <p:extLst>
      <p:ext uri="{BB962C8B-B14F-4D97-AF65-F5344CB8AC3E}">
        <p14:creationId xmlns:p14="http://schemas.microsoft.com/office/powerpoint/2010/main" val="378506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63C85-4B5C-4EB9-8284-682CCEC1AE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91A847-8794-4C84-AA26-7DFC7C9A659E}"/>
              </a:ext>
            </a:extLst>
          </p:cNvPr>
          <p:cNvSpPr>
            <a:spLocks noGrp="1"/>
          </p:cNvSpPr>
          <p:nvPr>
            <p:ph idx="1"/>
          </p:nvPr>
        </p:nvSpPr>
        <p:spPr/>
        <p:txBody>
          <a:bodyPr/>
          <a:lstStyle/>
          <a:p>
            <a:r>
              <a:rPr lang="en-US" dirty="0"/>
              <a:t>Acetylcholine-receptor stimulants and cholinesterase inhibitors make up a large group of drugs that mimic acetylcholine (cholinomimetics)</a:t>
            </a:r>
          </a:p>
          <a:p>
            <a:r>
              <a:rPr lang="en-US" dirty="0"/>
              <a:t>Cholinomimetics are also classified by their mechanism of action because some bind </a:t>
            </a:r>
          </a:p>
          <a:p>
            <a:pPr lvl="1"/>
            <a:r>
              <a:rPr lang="en-US" dirty="0"/>
              <a:t>directly to (and activate) </a:t>
            </a:r>
            <a:r>
              <a:rPr lang="en-US" dirty="0" err="1"/>
              <a:t>cholinoceptors</a:t>
            </a:r>
            <a:r>
              <a:rPr lang="en-US" dirty="0"/>
              <a:t> whereas </a:t>
            </a:r>
          </a:p>
          <a:p>
            <a:pPr lvl="1"/>
            <a:r>
              <a:rPr lang="en-US" dirty="0"/>
              <a:t>others act indirectly by inhibiting the hydrolysis of endogenous acetylcholine.</a:t>
            </a:r>
          </a:p>
        </p:txBody>
      </p:sp>
    </p:spTree>
    <p:extLst>
      <p:ext uri="{BB962C8B-B14F-4D97-AF65-F5344CB8AC3E}">
        <p14:creationId xmlns:p14="http://schemas.microsoft.com/office/powerpoint/2010/main" val="368792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EFE6-81BF-4D26-B9C8-9EDD92670BD1}"/>
              </a:ext>
            </a:extLst>
          </p:cNvPr>
          <p:cNvSpPr>
            <a:spLocks noGrp="1"/>
          </p:cNvSpPr>
          <p:nvPr>
            <p:ph type="title"/>
          </p:nvPr>
        </p:nvSpPr>
        <p:spPr/>
        <p:txBody>
          <a:bodyPr/>
          <a:lstStyle/>
          <a:p>
            <a:r>
              <a:rPr lang="en-US" dirty="0"/>
              <a:t>INDIRECT-ACTING CHOLINOMIMETICS</a:t>
            </a:r>
          </a:p>
        </p:txBody>
      </p:sp>
      <p:sp>
        <p:nvSpPr>
          <p:cNvPr id="3" name="Content Placeholder 2">
            <a:extLst>
              <a:ext uri="{FF2B5EF4-FFF2-40B4-BE49-F238E27FC236}">
                <a16:creationId xmlns:a16="http://schemas.microsoft.com/office/drawing/2014/main" id="{4E4D6F9A-E5EB-4A65-9207-9FCB10A41419}"/>
              </a:ext>
            </a:extLst>
          </p:cNvPr>
          <p:cNvSpPr>
            <a:spLocks noGrp="1"/>
          </p:cNvSpPr>
          <p:nvPr>
            <p:ph idx="1"/>
          </p:nvPr>
        </p:nvSpPr>
        <p:spPr/>
        <p:txBody>
          <a:bodyPr/>
          <a:lstStyle/>
          <a:p>
            <a:pPr marL="0" indent="0">
              <a:buNone/>
            </a:pPr>
            <a:r>
              <a:rPr lang="en-US" dirty="0"/>
              <a:t>These are further classified as </a:t>
            </a:r>
          </a:p>
          <a:p>
            <a:pPr marL="0" indent="0">
              <a:buNone/>
            </a:pPr>
            <a:r>
              <a:rPr lang="en-US" b="1" dirty="0"/>
              <a:t>Short-acting anticholinesterases</a:t>
            </a:r>
            <a:endParaRPr lang="en-US" dirty="0"/>
          </a:p>
          <a:p>
            <a:r>
              <a:rPr lang="en-US" dirty="0"/>
              <a:t>The only important drug of this type is </a:t>
            </a:r>
            <a:r>
              <a:rPr lang="en-US" b="1" dirty="0"/>
              <a:t>edrophonium</a:t>
            </a:r>
            <a:r>
              <a:rPr lang="en-US" dirty="0"/>
              <a:t>, a quaternary ammonium compound that binds to the anionic site of the enzyme only. The ionic bond formed is readily reversible, and the action of the drug is very brief. It is used mainly for diagnostic purposes, because improvement of muscle strength by an anticholinesterase is characteristic of myasthenia gravis.</a:t>
            </a:r>
          </a:p>
        </p:txBody>
      </p:sp>
    </p:spTree>
    <p:extLst>
      <p:ext uri="{BB962C8B-B14F-4D97-AF65-F5344CB8AC3E}">
        <p14:creationId xmlns:p14="http://schemas.microsoft.com/office/powerpoint/2010/main" val="2945482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102F-FC39-4906-8E14-1CE75405BF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F4A184-DBDE-4E0D-8CBC-FDD53655C737}"/>
              </a:ext>
            </a:extLst>
          </p:cNvPr>
          <p:cNvSpPr>
            <a:spLocks noGrp="1"/>
          </p:cNvSpPr>
          <p:nvPr>
            <p:ph idx="1"/>
          </p:nvPr>
        </p:nvSpPr>
        <p:spPr/>
        <p:txBody>
          <a:bodyPr>
            <a:normAutofit fontScale="92500" lnSpcReduction="10000"/>
          </a:bodyPr>
          <a:lstStyle/>
          <a:p>
            <a:pPr marL="0" indent="0">
              <a:buNone/>
            </a:pPr>
            <a:r>
              <a:rPr lang="en-US" b="1" dirty="0"/>
              <a:t>Medium-duration anticholinesterases</a:t>
            </a:r>
            <a:endParaRPr lang="en-US" dirty="0"/>
          </a:p>
          <a:p>
            <a:r>
              <a:rPr lang="en-US" dirty="0"/>
              <a:t>These include </a:t>
            </a:r>
            <a:r>
              <a:rPr lang="en-US" b="1" dirty="0"/>
              <a:t>neostigmine </a:t>
            </a:r>
            <a:r>
              <a:rPr lang="en-US" dirty="0"/>
              <a:t>and </a:t>
            </a:r>
            <a:r>
              <a:rPr lang="en-US" b="1" dirty="0"/>
              <a:t>pyridostigmine</a:t>
            </a:r>
            <a:r>
              <a:rPr lang="en-US" dirty="0"/>
              <a:t>, which are quaternary ammonium compounds of clinical importance.</a:t>
            </a:r>
          </a:p>
          <a:p>
            <a:r>
              <a:rPr lang="en-US" dirty="0"/>
              <a:t>These drugs are all </a:t>
            </a:r>
            <a:r>
              <a:rPr lang="en-US" dirty="0" err="1"/>
              <a:t>carbamyl</a:t>
            </a:r>
            <a:r>
              <a:rPr lang="en-US" dirty="0"/>
              <a:t>, as opposed to acetyl, esters and all possess basic groups that bind to the anionic site. Transfer of the </a:t>
            </a:r>
            <a:r>
              <a:rPr lang="en-US" dirty="0" err="1"/>
              <a:t>carbamyl</a:t>
            </a:r>
            <a:r>
              <a:rPr lang="en-US" dirty="0"/>
              <a:t> group to the serine hydroxyl group of the </a:t>
            </a:r>
            <a:r>
              <a:rPr lang="en-US" dirty="0" err="1"/>
              <a:t>esteratic</a:t>
            </a:r>
            <a:r>
              <a:rPr lang="en-US" dirty="0"/>
              <a:t> site occurs as with </a:t>
            </a:r>
            <a:r>
              <a:rPr lang="en-US" dirty="0" err="1"/>
              <a:t>ACh</a:t>
            </a:r>
            <a:r>
              <a:rPr lang="en-US" dirty="0"/>
              <a:t>, but the carbamylated enzyme is very much slower to </a:t>
            </a:r>
            <a:r>
              <a:rPr lang="en-US" dirty="0" err="1"/>
              <a:t>hydrolyse</a:t>
            </a:r>
            <a:r>
              <a:rPr lang="en-US" dirty="0"/>
              <a:t>, taking minutes rather than microseconds. </a:t>
            </a:r>
          </a:p>
          <a:p>
            <a:r>
              <a:rPr lang="en-US" dirty="0"/>
              <a:t>The anticholinesterase drug is therefore </a:t>
            </a:r>
            <a:r>
              <a:rPr lang="en-US" dirty="0" err="1"/>
              <a:t>hydrolysed</a:t>
            </a:r>
            <a:r>
              <a:rPr lang="en-US" dirty="0"/>
              <a:t>, but at a negligible rate compared with </a:t>
            </a:r>
            <a:r>
              <a:rPr lang="en-US" dirty="0" err="1"/>
              <a:t>ACh</a:t>
            </a:r>
            <a:r>
              <a:rPr lang="en-US" dirty="0"/>
              <a:t>, and the slow recovery of the carbamylated enzyme means that the action of these drugs is quite long-lasting.</a:t>
            </a:r>
          </a:p>
        </p:txBody>
      </p:sp>
    </p:spTree>
    <p:extLst>
      <p:ext uri="{BB962C8B-B14F-4D97-AF65-F5344CB8AC3E}">
        <p14:creationId xmlns:p14="http://schemas.microsoft.com/office/powerpoint/2010/main" val="2871106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E9BF-9574-4E29-8BF2-11EB434A7B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ACCE1F-48F5-493B-B37C-C920FE607973}"/>
              </a:ext>
            </a:extLst>
          </p:cNvPr>
          <p:cNvSpPr>
            <a:spLocks noGrp="1"/>
          </p:cNvSpPr>
          <p:nvPr>
            <p:ph idx="1"/>
          </p:nvPr>
        </p:nvSpPr>
        <p:spPr/>
        <p:txBody>
          <a:bodyPr>
            <a:normAutofit fontScale="92500" lnSpcReduction="20000"/>
          </a:bodyPr>
          <a:lstStyle/>
          <a:p>
            <a:pPr marL="0" indent="0">
              <a:buNone/>
            </a:pPr>
            <a:r>
              <a:rPr lang="en-US" b="1" dirty="0"/>
              <a:t>Irreversible anticholinesterases</a:t>
            </a:r>
            <a:endParaRPr lang="en-US" dirty="0"/>
          </a:p>
          <a:p>
            <a:r>
              <a:rPr lang="en-US" dirty="0"/>
              <a:t>Irreversible anticholinesterases are pentavalent phosphorus compounds containing a labile group such as fluoride (in </a:t>
            </a:r>
            <a:r>
              <a:rPr lang="en-US" b="1" dirty="0" err="1"/>
              <a:t>dyflos</a:t>
            </a:r>
            <a:r>
              <a:rPr lang="en-US" dirty="0"/>
              <a:t>) or an organic group (in </a:t>
            </a:r>
            <a:r>
              <a:rPr lang="en-US" b="1" dirty="0"/>
              <a:t>parathion </a:t>
            </a:r>
            <a:r>
              <a:rPr lang="en-US" dirty="0"/>
              <a:t>and </a:t>
            </a:r>
            <a:r>
              <a:rPr lang="en-US" b="1" dirty="0" err="1"/>
              <a:t>ecothiophate</a:t>
            </a:r>
            <a:r>
              <a:rPr lang="en-US" dirty="0"/>
              <a:t>). </a:t>
            </a:r>
          </a:p>
          <a:p>
            <a:r>
              <a:rPr lang="en-US" dirty="0"/>
              <a:t>This group is released, leaving the serine hydroxyl group of the enzyme (</a:t>
            </a:r>
            <a:r>
              <a:rPr lang="en-US" dirty="0" err="1"/>
              <a:t>Acetylcholiesterase</a:t>
            </a:r>
            <a:r>
              <a:rPr lang="en-US" dirty="0"/>
              <a:t>) phosphorylated. </a:t>
            </a:r>
          </a:p>
          <a:p>
            <a:r>
              <a:rPr lang="en-US" dirty="0"/>
              <a:t>Most of these organophosphate compounds, of which there were many developed as war gases, such as </a:t>
            </a:r>
            <a:r>
              <a:rPr lang="en-US" b="1" dirty="0"/>
              <a:t>sarin</a:t>
            </a:r>
            <a:r>
              <a:rPr lang="en-US" dirty="0"/>
              <a:t>, and pesticides as well as for clinical use; they interact only with the </a:t>
            </a:r>
            <a:r>
              <a:rPr lang="en-US" dirty="0" err="1"/>
              <a:t>esteratic</a:t>
            </a:r>
            <a:r>
              <a:rPr lang="en-US" dirty="0"/>
              <a:t> site of the enzyme and have no cationic group. </a:t>
            </a:r>
          </a:p>
          <a:p>
            <a:r>
              <a:rPr lang="en-US" b="1" dirty="0" err="1"/>
              <a:t>Ecothiophate</a:t>
            </a:r>
            <a:r>
              <a:rPr lang="en-US" b="1" dirty="0"/>
              <a:t> </a:t>
            </a:r>
            <a:r>
              <a:rPr lang="en-US" dirty="0"/>
              <a:t>is an exception in having a quaternary nitrogen group designed to bind also to the anionic site.</a:t>
            </a:r>
          </a:p>
        </p:txBody>
      </p:sp>
    </p:spTree>
    <p:extLst>
      <p:ext uri="{BB962C8B-B14F-4D97-AF65-F5344CB8AC3E}">
        <p14:creationId xmlns:p14="http://schemas.microsoft.com/office/powerpoint/2010/main" val="3678844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EA09-C6C8-4BF3-A6A0-1AEFBC6018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D332C8-2A71-48A9-B750-B738AB2681E1}"/>
              </a:ext>
            </a:extLst>
          </p:cNvPr>
          <p:cNvSpPr>
            <a:spLocks noGrp="1"/>
          </p:cNvSpPr>
          <p:nvPr>
            <p:ph idx="1"/>
          </p:nvPr>
        </p:nvSpPr>
        <p:spPr/>
        <p:txBody>
          <a:bodyPr/>
          <a:lstStyle/>
          <a:p>
            <a:pPr marL="0" indent="0">
              <a:buNone/>
            </a:pPr>
            <a:r>
              <a:rPr lang="en-US" b="1" dirty="0"/>
              <a:t>Effects of anticholinesterase drugs</a:t>
            </a:r>
            <a:endParaRPr lang="en-US" dirty="0"/>
          </a:p>
          <a:p>
            <a:r>
              <a:rPr lang="en-US" dirty="0"/>
              <a:t>Cholinesterase inhibitors affect peripheral as well as central cholinergic synapses.</a:t>
            </a:r>
          </a:p>
          <a:p>
            <a:r>
              <a:rPr lang="en-US" dirty="0"/>
              <a:t>Some organophosphate compounds can produce, in addition, a severe form of neurotoxicity.</a:t>
            </a:r>
          </a:p>
        </p:txBody>
      </p:sp>
    </p:spTree>
    <p:extLst>
      <p:ext uri="{BB962C8B-B14F-4D97-AF65-F5344CB8AC3E}">
        <p14:creationId xmlns:p14="http://schemas.microsoft.com/office/powerpoint/2010/main" val="1060341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B395-8EC7-4D32-9A8F-042F662F17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A22E68-3FAF-4913-9797-79F58AB0E9DE}"/>
              </a:ext>
            </a:extLst>
          </p:cNvPr>
          <p:cNvSpPr>
            <a:spLocks noGrp="1"/>
          </p:cNvSpPr>
          <p:nvPr>
            <p:ph idx="1"/>
          </p:nvPr>
        </p:nvSpPr>
        <p:spPr/>
        <p:txBody>
          <a:bodyPr>
            <a:normAutofit/>
          </a:bodyPr>
          <a:lstStyle/>
          <a:p>
            <a:r>
              <a:rPr lang="en-US" b="1" i="1" dirty="0"/>
              <a:t>Effects on autonomic cholinergic synapses. </a:t>
            </a:r>
          </a:p>
          <a:p>
            <a:r>
              <a:rPr lang="en-US" dirty="0"/>
              <a:t>These mainly reflect enhancement of </a:t>
            </a:r>
            <a:r>
              <a:rPr lang="en-US" dirty="0" err="1"/>
              <a:t>ACh</a:t>
            </a:r>
            <a:r>
              <a:rPr lang="en-US" dirty="0"/>
              <a:t> activity at parasympathetic postganglionic synapses </a:t>
            </a:r>
          </a:p>
          <a:p>
            <a:pPr lvl="1"/>
            <a:r>
              <a:rPr lang="en-US" dirty="0"/>
              <a:t>increased secretions from salivary, lacrimal, bronchial and gastrointestinal glands; </a:t>
            </a:r>
          </a:p>
          <a:p>
            <a:pPr lvl="1"/>
            <a:r>
              <a:rPr lang="en-US" dirty="0"/>
              <a:t>increased peristaltic activity </a:t>
            </a:r>
          </a:p>
          <a:p>
            <a:pPr lvl="1"/>
            <a:r>
              <a:rPr lang="en-US" dirty="0"/>
              <a:t>Bronchoconstriction</a:t>
            </a:r>
          </a:p>
          <a:p>
            <a:pPr lvl="1"/>
            <a:r>
              <a:rPr lang="en-US" dirty="0"/>
              <a:t>bradycardia and hypotension</a:t>
            </a:r>
          </a:p>
          <a:p>
            <a:pPr lvl="1"/>
            <a:r>
              <a:rPr lang="en-US" dirty="0"/>
              <a:t>pupillary constriction</a:t>
            </a:r>
          </a:p>
          <a:p>
            <a:pPr lvl="1"/>
            <a:r>
              <a:rPr lang="en-US" dirty="0"/>
              <a:t>fixation of accommodation for near vision; fall in intraocular pressure). </a:t>
            </a:r>
          </a:p>
        </p:txBody>
      </p:sp>
    </p:spTree>
    <p:extLst>
      <p:ext uri="{BB962C8B-B14F-4D97-AF65-F5344CB8AC3E}">
        <p14:creationId xmlns:p14="http://schemas.microsoft.com/office/powerpoint/2010/main" val="30728103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7153-0766-4C20-AB04-56DA383C61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DA7ECD-C87D-4A3E-BB7A-93DD214EEC81}"/>
              </a:ext>
            </a:extLst>
          </p:cNvPr>
          <p:cNvSpPr>
            <a:spLocks noGrp="1"/>
          </p:cNvSpPr>
          <p:nvPr>
            <p:ph idx="1"/>
          </p:nvPr>
        </p:nvSpPr>
        <p:spPr/>
        <p:txBody>
          <a:bodyPr>
            <a:normAutofit lnSpcReduction="10000"/>
          </a:bodyPr>
          <a:lstStyle/>
          <a:p>
            <a:r>
              <a:rPr lang="en-US" dirty="0"/>
              <a:t>Large doses can stimulate, and later block, autonomic ganglia, producing complex autonomic effects. </a:t>
            </a:r>
          </a:p>
          <a:p>
            <a:r>
              <a:rPr lang="en-US" dirty="0"/>
              <a:t>The block is a </a:t>
            </a:r>
            <a:r>
              <a:rPr lang="en-US" dirty="0" err="1"/>
              <a:t>depolarisation</a:t>
            </a:r>
            <a:r>
              <a:rPr lang="en-US" dirty="0"/>
              <a:t> block and is associated with a build-up of </a:t>
            </a:r>
            <a:r>
              <a:rPr lang="en-US" dirty="0" err="1"/>
              <a:t>ACh</a:t>
            </a:r>
            <a:r>
              <a:rPr lang="en-US" dirty="0"/>
              <a:t> in the plasma and body fluids. </a:t>
            </a:r>
          </a:p>
          <a:p>
            <a:r>
              <a:rPr lang="en-US" dirty="0"/>
              <a:t>Neostigmine and pyridostigmine tend to affect neuromuscular transmission more than the autonomic system, whereas physostigmine and organophosphates show the reverse pattern. </a:t>
            </a:r>
          </a:p>
          <a:p>
            <a:r>
              <a:rPr lang="en-US" dirty="0"/>
              <a:t>Acute anticholinesterase poisoning (e.g. from contact with insecticides or war gases) causes severe bradycardia, hypotension and difficulty in breathing. Combined with a </a:t>
            </a:r>
            <a:r>
              <a:rPr lang="en-US" dirty="0" err="1"/>
              <a:t>depolarising</a:t>
            </a:r>
            <a:r>
              <a:rPr lang="en-US" dirty="0"/>
              <a:t> neuromuscular block and central effects, the result may be fatal.</a:t>
            </a:r>
          </a:p>
        </p:txBody>
      </p:sp>
    </p:spTree>
    <p:extLst>
      <p:ext uri="{BB962C8B-B14F-4D97-AF65-F5344CB8AC3E}">
        <p14:creationId xmlns:p14="http://schemas.microsoft.com/office/powerpoint/2010/main" val="3215109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45647-4B38-4955-91EB-703082EDBE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7D5670-4C67-4408-BFA7-90C6556557E0}"/>
              </a:ext>
            </a:extLst>
          </p:cNvPr>
          <p:cNvSpPr>
            <a:spLocks noGrp="1"/>
          </p:cNvSpPr>
          <p:nvPr>
            <p:ph idx="1"/>
          </p:nvPr>
        </p:nvSpPr>
        <p:spPr/>
        <p:txBody>
          <a:bodyPr>
            <a:normAutofit/>
          </a:bodyPr>
          <a:lstStyle/>
          <a:p>
            <a:pPr marL="0" indent="0">
              <a:buNone/>
            </a:pPr>
            <a:r>
              <a:rPr lang="en-US" b="1" i="1" dirty="0"/>
              <a:t>Neuromuscular junction:</a:t>
            </a:r>
          </a:p>
          <a:p>
            <a:r>
              <a:rPr lang="en-US" dirty="0"/>
              <a:t>The cholinesterase inhibitors have important therapeutic and toxic effects at the skeletal muscle neuromuscular junction. </a:t>
            </a:r>
          </a:p>
          <a:p>
            <a:r>
              <a:rPr lang="en-US" dirty="0"/>
              <a:t>Low (therapeutic) concentrations moderately prolong and intensify the actions of physiologically released acetylcholine. </a:t>
            </a:r>
          </a:p>
          <a:p>
            <a:r>
              <a:rPr lang="en-US" dirty="0"/>
              <a:t>This increases the strength of contraction, especially in muscles weakened by curare-like neuromuscular blocking agents or by myasthenia gravis.</a:t>
            </a:r>
          </a:p>
          <a:p>
            <a:pPr marL="0" indent="0">
              <a:buNone/>
            </a:pPr>
            <a:endParaRPr lang="en-US" dirty="0"/>
          </a:p>
        </p:txBody>
      </p:sp>
    </p:spTree>
    <p:extLst>
      <p:ext uri="{BB962C8B-B14F-4D97-AF65-F5344CB8AC3E}">
        <p14:creationId xmlns:p14="http://schemas.microsoft.com/office/powerpoint/2010/main" val="4175396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33676-92CC-489E-8CB3-9052DE0529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EC4A80-7F79-4A23-911C-8AF09F6AAE70}"/>
              </a:ext>
            </a:extLst>
          </p:cNvPr>
          <p:cNvSpPr>
            <a:spLocks noGrp="1"/>
          </p:cNvSpPr>
          <p:nvPr>
            <p:ph idx="1"/>
          </p:nvPr>
        </p:nvSpPr>
        <p:spPr/>
        <p:txBody>
          <a:bodyPr>
            <a:normAutofit fontScale="92500" lnSpcReduction="10000"/>
          </a:bodyPr>
          <a:lstStyle/>
          <a:p>
            <a:r>
              <a:rPr lang="en-US" dirty="0"/>
              <a:t>At higher concentrations, the accumulation of acetylcholine may result in fibrillation of muscle fibers. </a:t>
            </a:r>
          </a:p>
          <a:p>
            <a:r>
              <a:rPr lang="en-US" dirty="0"/>
              <a:t>Antidromic firing of the motor neuron may also occur, resulting in fasciculations that involve an entire motor unit. </a:t>
            </a:r>
          </a:p>
          <a:p>
            <a:r>
              <a:rPr lang="en-US" dirty="0"/>
              <a:t>With marked inhibition of acetylcholinesterase, depolarizing neuromuscular blockade occurs and that may be followed by a phase of nondepolarizing blockade as seen with succinylcholine</a:t>
            </a:r>
          </a:p>
          <a:p>
            <a:r>
              <a:rPr lang="en-US" dirty="0"/>
              <a:t>Some quaternary carbamate cholinesterase inhibitors, </a:t>
            </a:r>
            <a:r>
              <a:rPr lang="en-US" dirty="0" err="1"/>
              <a:t>eg</a:t>
            </a:r>
            <a:r>
              <a:rPr lang="en-US" dirty="0"/>
              <a:t>, neostigmine and pyridostigmine, have an additional </a:t>
            </a:r>
            <a:r>
              <a:rPr lang="en-US" i="1" dirty="0"/>
              <a:t>direct </a:t>
            </a:r>
            <a:r>
              <a:rPr lang="en-US" dirty="0"/>
              <a:t>nicotinic agonist effect at the neuromuscular junction. This may contribute to the effectiveness of these agents as therapy for myasthenia.</a:t>
            </a:r>
          </a:p>
        </p:txBody>
      </p:sp>
    </p:spTree>
    <p:extLst>
      <p:ext uri="{BB962C8B-B14F-4D97-AF65-F5344CB8AC3E}">
        <p14:creationId xmlns:p14="http://schemas.microsoft.com/office/powerpoint/2010/main" val="1730365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483A2-3650-464B-8BC6-7824DD4CFF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AE982A-E638-47D3-BED9-2DD0857B7ECC}"/>
              </a:ext>
            </a:extLst>
          </p:cNvPr>
          <p:cNvSpPr>
            <a:spLocks noGrp="1"/>
          </p:cNvSpPr>
          <p:nvPr>
            <p:ph idx="1"/>
          </p:nvPr>
        </p:nvSpPr>
        <p:spPr/>
        <p:txBody>
          <a:bodyPr>
            <a:normAutofit fontScale="92500" lnSpcReduction="10000"/>
          </a:bodyPr>
          <a:lstStyle/>
          <a:p>
            <a:pPr marL="0" indent="0">
              <a:buNone/>
            </a:pPr>
            <a:r>
              <a:rPr lang="en-US" b="1" i="1" dirty="0"/>
              <a:t>Therapeutic uses</a:t>
            </a:r>
          </a:p>
          <a:p>
            <a:pPr marL="514350" indent="-514350">
              <a:buFont typeface="+mj-lt"/>
              <a:buAutoNum type="arabicPeriod"/>
            </a:pPr>
            <a:r>
              <a:rPr lang="en-US" b="1" dirty="0"/>
              <a:t>Glaucoma</a:t>
            </a:r>
          </a:p>
          <a:p>
            <a:pPr marL="971550" lvl="1" indent="-514350">
              <a:buFont typeface="+mj-lt"/>
              <a:buAutoNum type="alphaLcParenR"/>
            </a:pPr>
            <a:r>
              <a:rPr lang="en-US" b="1" dirty="0"/>
              <a:t>Physostigmine </a:t>
            </a:r>
            <a:r>
              <a:rPr lang="en-US" dirty="0"/>
              <a:t>is often used concurrently with </a:t>
            </a:r>
            <a:r>
              <a:rPr lang="en-US" b="1" dirty="0"/>
              <a:t>pilocarpine </a:t>
            </a:r>
            <a:r>
              <a:rPr lang="en-US" dirty="0"/>
              <a:t>for maximum effect in the treatment of </a:t>
            </a:r>
            <a:r>
              <a:rPr lang="en-US" b="1" dirty="0"/>
              <a:t>acute angle-closure glaucoma, </a:t>
            </a:r>
            <a:r>
              <a:rPr lang="en-US" dirty="0"/>
              <a:t>a medical emergency.</a:t>
            </a:r>
          </a:p>
          <a:p>
            <a:pPr marL="971550" lvl="1" indent="-514350">
              <a:buFont typeface="+mj-lt"/>
              <a:buAutoNum type="alphaLcParenR"/>
            </a:pPr>
            <a:r>
              <a:rPr lang="en-US" dirty="0"/>
              <a:t>Direct- and indirect-acting cholinomimetics have been largely replaced for the treatment of chronic </a:t>
            </a:r>
            <a:r>
              <a:rPr lang="en-US" b="1" dirty="0"/>
              <a:t>open-angle glaucoma </a:t>
            </a:r>
            <a:r>
              <a:rPr lang="en-US" dirty="0"/>
              <a:t>by topical β-adrenergic receptor antagonists and by prostaglandin analogs.</a:t>
            </a:r>
          </a:p>
          <a:p>
            <a:pPr marL="0" indent="0">
              <a:buNone/>
            </a:pPr>
            <a:r>
              <a:rPr lang="en-US" b="1" dirty="0"/>
              <a:t>2. GI and urinary tract disorders</a:t>
            </a:r>
          </a:p>
          <a:p>
            <a:pPr marL="971550" lvl="1" indent="-514350">
              <a:buFont typeface="+mj-lt"/>
              <a:buAutoNum type="alphaLcParenR"/>
            </a:pPr>
            <a:r>
              <a:rPr lang="en-US" b="1" dirty="0"/>
              <a:t>Postoperative ileus and congenital megacolon, and urinary tract retention </a:t>
            </a:r>
            <a:r>
              <a:rPr lang="en-US" dirty="0"/>
              <a:t>can be treated with direct or indirectly acting cholinomimetic drugs such as </a:t>
            </a:r>
            <a:r>
              <a:rPr lang="en-US" b="1" dirty="0"/>
              <a:t>bethanechol </a:t>
            </a:r>
            <a:r>
              <a:rPr lang="en-US" dirty="0"/>
              <a:t>and </a:t>
            </a:r>
            <a:r>
              <a:rPr lang="en-US" b="1" dirty="0"/>
              <a:t>neostigmine</a:t>
            </a:r>
            <a:r>
              <a:rPr lang="en-US" dirty="0"/>
              <a:t>.</a:t>
            </a:r>
          </a:p>
          <a:p>
            <a:pPr marL="971550" lvl="1" indent="-514350">
              <a:buFont typeface="+mj-lt"/>
              <a:buAutoNum type="alphaLcParenR"/>
            </a:pPr>
            <a:r>
              <a:rPr lang="en-US" dirty="0"/>
              <a:t>These agents are also used to increase the tone of the lower esophageal sphincter.</a:t>
            </a:r>
          </a:p>
        </p:txBody>
      </p:sp>
    </p:spTree>
    <p:extLst>
      <p:ext uri="{BB962C8B-B14F-4D97-AF65-F5344CB8AC3E}">
        <p14:creationId xmlns:p14="http://schemas.microsoft.com/office/powerpoint/2010/main" val="4018603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B46FE-251E-489C-962A-4B92FDC514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524E8A-3050-4379-98CD-31C1A656221D}"/>
              </a:ext>
            </a:extLst>
          </p:cNvPr>
          <p:cNvSpPr>
            <a:spLocks noGrp="1"/>
          </p:cNvSpPr>
          <p:nvPr>
            <p:ph idx="1"/>
          </p:nvPr>
        </p:nvSpPr>
        <p:spPr/>
        <p:txBody>
          <a:bodyPr>
            <a:normAutofit/>
          </a:bodyPr>
          <a:lstStyle/>
          <a:p>
            <a:pPr marL="0" indent="0">
              <a:buNone/>
            </a:pPr>
            <a:r>
              <a:rPr lang="en-US" b="1" dirty="0"/>
              <a:t>3. Myasthenia gravis</a:t>
            </a:r>
          </a:p>
          <a:p>
            <a:pPr marL="514350" indent="-514350">
              <a:buFont typeface="+mj-lt"/>
              <a:buAutoNum type="alphaLcParenR"/>
            </a:pPr>
            <a:r>
              <a:rPr lang="en-US" dirty="0"/>
              <a:t>Myasthenia gravis is an </a:t>
            </a:r>
            <a:r>
              <a:rPr lang="en-US" b="1" dirty="0"/>
              <a:t>autoimmune disease </a:t>
            </a:r>
            <a:r>
              <a:rPr lang="en-US" dirty="0"/>
              <a:t>in which antibodies complex with nicotinic receptors at the neuromuscular junction to cause skeletal muscle weakness and fatigue. </a:t>
            </a:r>
          </a:p>
          <a:p>
            <a:pPr marL="514350" indent="-514350">
              <a:buFont typeface="+mj-lt"/>
              <a:buAutoNum type="alphaLcParenR"/>
            </a:pPr>
            <a:r>
              <a:rPr lang="en-US" dirty="0" err="1"/>
              <a:t>AChE</a:t>
            </a:r>
            <a:r>
              <a:rPr lang="en-US" dirty="0"/>
              <a:t> inhibitors, such as </a:t>
            </a:r>
            <a:r>
              <a:rPr lang="en-US" b="1" dirty="0"/>
              <a:t>pyridostigmine</a:t>
            </a:r>
            <a:r>
              <a:rPr lang="en-US" dirty="0"/>
              <a:t>, are used to increase </a:t>
            </a:r>
            <a:r>
              <a:rPr lang="en-US" dirty="0" err="1"/>
              <a:t>ACh</a:t>
            </a:r>
            <a:r>
              <a:rPr lang="en-US" dirty="0"/>
              <a:t> levels at the neuromuscular junction to fully activate the remaining receptors.</a:t>
            </a:r>
          </a:p>
        </p:txBody>
      </p:sp>
    </p:spTree>
    <p:extLst>
      <p:ext uri="{BB962C8B-B14F-4D97-AF65-F5344CB8AC3E}">
        <p14:creationId xmlns:p14="http://schemas.microsoft.com/office/powerpoint/2010/main" val="176571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2F24-B306-4D60-8826-041BAF7D6F2E}"/>
              </a:ext>
            </a:extLst>
          </p:cNvPr>
          <p:cNvSpPr>
            <a:spLocks noGrp="1"/>
          </p:cNvSpPr>
          <p:nvPr>
            <p:ph type="title"/>
          </p:nvPr>
        </p:nvSpPr>
        <p:spPr/>
        <p:txBody>
          <a:bodyPr/>
          <a:lstStyle/>
          <a:p>
            <a:r>
              <a:rPr lang="en-US" dirty="0"/>
              <a:t>Direct acting cholinomimetic agents</a:t>
            </a:r>
          </a:p>
        </p:txBody>
      </p:sp>
      <p:sp>
        <p:nvSpPr>
          <p:cNvPr id="3" name="Content Placeholder 2">
            <a:extLst>
              <a:ext uri="{FF2B5EF4-FFF2-40B4-BE49-F238E27FC236}">
                <a16:creationId xmlns:a16="http://schemas.microsoft.com/office/drawing/2014/main" id="{116DC202-372F-49C7-A74D-4C3958750AAB}"/>
              </a:ext>
            </a:extLst>
          </p:cNvPr>
          <p:cNvSpPr>
            <a:spLocks noGrp="1"/>
          </p:cNvSpPr>
          <p:nvPr>
            <p:ph idx="1"/>
          </p:nvPr>
        </p:nvSpPr>
        <p:spPr/>
        <p:txBody>
          <a:bodyPr/>
          <a:lstStyle/>
          <a:p>
            <a:r>
              <a:rPr lang="en-US" dirty="0"/>
              <a:t>The direct-acting cholinomimetic drugs can be divided on the basis of chemical structure into esters of choline/ choline esters (including acetylcholine) alkaloids (such as muscarine and nicotine)</a:t>
            </a:r>
          </a:p>
          <a:p>
            <a:r>
              <a:rPr lang="en-US" dirty="0"/>
              <a:t>On basis of mechanism, direct-acting cholinomimetic drugs can be divided </a:t>
            </a:r>
          </a:p>
          <a:p>
            <a:pPr lvl="1"/>
            <a:r>
              <a:rPr lang="en-US" b="1" dirty="0"/>
              <a:t>Bethanechol</a:t>
            </a:r>
            <a:r>
              <a:rPr lang="en-US" dirty="0"/>
              <a:t>, </a:t>
            </a:r>
            <a:r>
              <a:rPr lang="en-US" b="1" dirty="0"/>
              <a:t>pilocarpine </a:t>
            </a:r>
            <a:r>
              <a:rPr lang="en-US" dirty="0"/>
              <a:t>and </a:t>
            </a:r>
            <a:r>
              <a:rPr lang="en-US" b="1" dirty="0"/>
              <a:t>cevimeline </a:t>
            </a:r>
            <a:r>
              <a:rPr lang="en-US" dirty="0"/>
              <a:t>are the only ones used clinically </a:t>
            </a:r>
          </a:p>
          <a:p>
            <a:pPr lvl="1"/>
            <a:r>
              <a:rPr lang="en-US" b="1" dirty="0"/>
              <a:t>Carbachol,</a:t>
            </a:r>
            <a:r>
              <a:rPr lang="en-US" dirty="0"/>
              <a:t> </a:t>
            </a:r>
            <a:r>
              <a:rPr lang="en-US" b="1" dirty="0"/>
              <a:t>methacholine and acetylcholine </a:t>
            </a:r>
            <a:r>
              <a:rPr lang="en-US" dirty="0"/>
              <a:t>are used as experimental tools </a:t>
            </a:r>
          </a:p>
          <a:p>
            <a:pPr lvl="1"/>
            <a:endParaRPr lang="en-US" dirty="0"/>
          </a:p>
          <a:p>
            <a:pPr lvl="1"/>
            <a:endParaRPr lang="en-US" dirty="0"/>
          </a:p>
        </p:txBody>
      </p:sp>
    </p:spTree>
    <p:extLst>
      <p:ext uri="{BB962C8B-B14F-4D97-AF65-F5344CB8AC3E}">
        <p14:creationId xmlns:p14="http://schemas.microsoft.com/office/powerpoint/2010/main" val="2180051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9EB5-5B6E-43B4-A6F9-E88D86BC88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2CDE91-1B7A-4CAA-A814-080A15C6862B}"/>
              </a:ext>
            </a:extLst>
          </p:cNvPr>
          <p:cNvSpPr>
            <a:spLocks noGrp="1"/>
          </p:cNvSpPr>
          <p:nvPr>
            <p:ph idx="1"/>
          </p:nvPr>
        </p:nvSpPr>
        <p:spPr/>
        <p:txBody>
          <a:bodyPr>
            <a:normAutofit lnSpcReduction="10000"/>
          </a:bodyPr>
          <a:lstStyle/>
          <a:p>
            <a:pPr marL="514350" indent="-514350">
              <a:buFont typeface="+mj-lt"/>
              <a:buAutoNum type="alphaLcParenR" startAt="2"/>
            </a:pPr>
            <a:r>
              <a:rPr lang="en-US" dirty="0"/>
              <a:t>Myasthenia gravis can be diagnosed using the </a:t>
            </a:r>
            <a:r>
              <a:rPr lang="en-US" b="1" dirty="0" err="1"/>
              <a:t>Tensilon</a:t>
            </a:r>
            <a:r>
              <a:rPr lang="en-US" b="1" dirty="0"/>
              <a:t> test, </a:t>
            </a:r>
            <a:r>
              <a:rPr lang="en-US" dirty="0"/>
              <a:t>which can also assess the adequacy of treatment with </a:t>
            </a:r>
            <a:r>
              <a:rPr lang="en-US" dirty="0" err="1"/>
              <a:t>AChE</a:t>
            </a:r>
            <a:r>
              <a:rPr lang="en-US" dirty="0"/>
              <a:t> inhibitors. Small doses of </a:t>
            </a:r>
            <a:r>
              <a:rPr lang="en-US" b="1" dirty="0"/>
              <a:t>edrophonium </a:t>
            </a:r>
            <a:r>
              <a:rPr lang="en-US" dirty="0"/>
              <a:t>improve muscle strength in untreated patients with myasthenia or in treated patients in whom </a:t>
            </a:r>
            <a:r>
              <a:rPr lang="en-US" dirty="0" err="1"/>
              <a:t>AChE</a:t>
            </a:r>
            <a:r>
              <a:rPr lang="en-US" dirty="0"/>
              <a:t> inhibition is inadequate. If there is no effect, or if muscle weakness increases, the dose of the </a:t>
            </a:r>
            <a:r>
              <a:rPr lang="en-US" dirty="0" err="1"/>
              <a:t>AChE</a:t>
            </a:r>
            <a:r>
              <a:rPr lang="en-US" dirty="0"/>
              <a:t> inhibitor is too high (excessive </a:t>
            </a:r>
            <a:r>
              <a:rPr lang="en-US" dirty="0" err="1"/>
              <a:t>ACh</a:t>
            </a:r>
            <a:r>
              <a:rPr lang="en-US" dirty="0"/>
              <a:t> stimulation at the neuromuscular junction results in a depolarizing blockade).</a:t>
            </a:r>
          </a:p>
          <a:p>
            <a:pPr marL="514350" indent="-514350">
              <a:buFont typeface="+mj-lt"/>
              <a:buAutoNum type="alphaLcParenR" startAt="2"/>
            </a:pPr>
            <a:r>
              <a:rPr lang="en-US" b="1" dirty="0"/>
              <a:t>Atropine </a:t>
            </a:r>
            <a:r>
              <a:rPr lang="en-US" dirty="0"/>
              <a:t>can be used to control excessive muscarinic stimulation by </a:t>
            </a:r>
            <a:r>
              <a:rPr lang="en-US" dirty="0" err="1"/>
              <a:t>AChE</a:t>
            </a:r>
            <a:r>
              <a:rPr lang="en-US" dirty="0"/>
              <a:t> inhibitors.</a:t>
            </a:r>
          </a:p>
          <a:p>
            <a:pPr marL="514350" indent="-514350">
              <a:buFont typeface="+mj-lt"/>
              <a:buAutoNum type="alphaLcParenR" startAt="2"/>
            </a:pPr>
            <a:r>
              <a:rPr lang="en-US" dirty="0"/>
              <a:t>Tolerance may develop to long-term use of the </a:t>
            </a:r>
            <a:r>
              <a:rPr lang="en-US" dirty="0" err="1"/>
              <a:t>AChE</a:t>
            </a:r>
            <a:r>
              <a:rPr lang="en-US" dirty="0"/>
              <a:t> inhibitors</a:t>
            </a:r>
          </a:p>
        </p:txBody>
      </p:sp>
    </p:spTree>
    <p:extLst>
      <p:ext uri="{BB962C8B-B14F-4D97-AF65-F5344CB8AC3E}">
        <p14:creationId xmlns:p14="http://schemas.microsoft.com/office/powerpoint/2010/main" val="1731820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08FF-1679-4674-85ED-3897A995D8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FBA452-122D-457F-BF2F-1585EFF29E15}"/>
              </a:ext>
            </a:extLst>
          </p:cNvPr>
          <p:cNvSpPr>
            <a:spLocks noGrp="1"/>
          </p:cNvSpPr>
          <p:nvPr>
            <p:ph idx="1"/>
          </p:nvPr>
        </p:nvSpPr>
        <p:spPr/>
        <p:txBody>
          <a:bodyPr>
            <a:normAutofit/>
          </a:bodyPr>
          <a:lstStyle/>
          <a:p>
            <a:pPr marL="514350" indent="-514350">
              <a:buFont typeface="+mj-lt"/>
              <a:buAutoNum type="arabicPeriod" startAt="4"/>
            </a:pPr>
            <a:r>
              <a:rPr lang="en-US" b="1" dirty="0"/>
              <a:t>Alzheimer disease: Donepezil, galantamine</a:t>
            </a:r>
            <a:r>
              <a:rPr lang="en-US" dirty="0"/>
              <a:t>, </a:t>
            </a:r>
            <a:r>
              <a:rPr lang="en-US" b="1" dirty="0"/>
              <a:t>rivastigmine</a:t>
            </a:r>
            <a:r>
              <a:rPr lang="en-US" dirty="0"/>
              <a:t>, and </a:t>
            </a:r>
            <a:r>
              <a:rPr lang="en-US" b="1" dirty="0"/>
              <a:t>tacrine</a:t>
            </a:r>
            <a:r>
              <a:rPr lang="en-US" dirty="0"/>
              <a:t> are </a:t>
            </a:r>
            <a:r>
              <a:rPr lang="en-US" dirty="0" err="1"/>
              <a:t>AChE</a:t>
            </a:r>
            <a:r>
              <a:rPr lang="en-US" dirty="0"/>
              <a:t> inhibitors used to ameliorate the cognitive deficit associated with Alzheimer disease.</a:t>
            </a:r>
          </a:p>
          <a:p>
            <a:pPr marL="514350" indent="-514350">
              <a:buFont typeface="+mj-lt"/>
              <a:buAutoNum type="arabicPeriod" startAt="4"/>
            </a:pPr>
            <a:r>
              <a:rPr lang="en-US" b="1" dirty="0"/>
              <a:t>Neostigmine </a:t>
            </a:r>
            <a:r>
              <a:rPr lang="en-US" dirty="0"/>
              <a:t>or </a:t>
            </a:r>
            <a:r>
              <a:rPr lang="en-US" b="1" dirty="0"/>
              <a:t>edrophonium </a:t>
            </a:r>
            <a:r>
              <a:rPr lang="en-US" dirty="0"/>
              <a:t>can be used following surgery to </a:t>
            </a:r>
            <a:r>
              <a:rPr lang="en-US" b="1" dirty="0"/>
              <a:t>reverse neuromuscular blockade </a:t>
            </a:r>
            <a:r>
              <a:rPr lang="en-US" dirty="0"/>
              <a:t>and paralysis resulting from adjunct use of nondepolarizing agents.</a:t>
            </a:r>
          </a:p>
          <a:p>
            <a:pPr marL="514350" indent="-514350">
              <a:buFont typeface="+mj-lt"/>
              <a:buAutoNum type="arabicPeriod" startAt="4"/>
            </a:pPr>
            <a:r>
              <a:rPr lang="en-US" b="1" dirty="0"/>
              <a:t>Atropine </a:t>
            </a:r>
            <a:r>
              <a:rPr lang="en-US" dirty="0"/>
              <a:t>and </a:t>
            </a:r>
            <a:r>
              <a:rPr lang="en-US" b="1" dirty="0"/>
              <a:t>scopolamine poisoning that results in severe body temperature elevation or tachycardia </a:t>
            </a:r>
            <a:r>
              <a:rPr lang="en-US" dirty="0"/>
              <a:t>can be treated with </a:t>
            </a:r>
            <a:r>
              <a:rPr lang="en-US" b="1" dirty="0"/>
              <a:t>physostigmine, </a:t>
            </a:r>
            <a:r>
              <a:rPr lang="en-US" dirty="0"/>
              <a:t>which reverses the central and the peripheral effects of competitive muscarinic antagonists.</a:t>
            </a:r>
          </a:p>
        </p:txBody>
      </p:sp>
    </p:spTree>
    <p:extLst>
      <p:ext uri="{BB962C8B-B14F-4D97-AF65-F5344CB8AC3E}">
        <p14:creationId xmlns:p14="http://schemas.microsoft.com/office/powerpoint/2010/main" val="2765964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5243-39E8-40D5-B504-8F6E00FD13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D6D644-CD12-467E-9F77-73124A707FB2}"/>
              </a:ext>
            </a:extLst>
          </p:cNvPr>
          <p:cNvSpPr>
            <a:spLocks noGrp="1"/>
          </p:cNvSpPr>
          <p:nvPr>
            <p:ph idx="1"/>
          </p:nvPr>
        </p:nvSpPr>
        <p:spPr/>
        <p:txBody>
          <a:bodyPr>
            <a:normAutofit/>
          </a:bodyPr>
          <a:lstStyle/>
          <a:p>
            <a:pPr marL="0" indent="0">
              <a:buNone/>
            </a:pPr>
            <a:r>
              <a:rPr lang="en-US" b="1" i="1" dirty="0"/>
              <a:t>Adverse effects and toxicity</a:t>
            </a:r>
          </a:p>
          <a:p>
            <a:r>
              <a:rPr lang="en-US" dirty="0"/>
              <a:t>The adverse effects associated with indirect-acting sympathomimetic agents are an extension of pharmacologic activity and arise from </a:t>
            </a:r>
            <a:r>
              <a:rPr lang="en-US" b="1" dirty="0"/>
              <a:t>excessive cholinergic stimulation.</a:t>
            </a:r>
          </a:p>
          <a:p>
            <a:r>
              <a:rPr lang="en-US" dirty="0"/>
              <a:t>Adverse effects include muscarinic effects similar to those of direct-acting cholinergic drugs and nicotinic effects such as </a:t>
            </a:r>
            <a:r>
              <a:rPr lang="en-US" b="1" dirty="0"/>
              <a:t>muscle weakness, cramps and fasciculations, excessive bronchial secretions, convulsions, coma, cardiovascular collapse, </a:t>
            </a:r>
            <a:r>
              <a:rPr lang="en-US" dirty="0"/>
              <a:t>and </a:t>
            </a:r>
            <a:r>
              <a:rPr lang="en-US" b="1" dirty="0"/>
              <a:t>respiratory failure.</a:t>
            </a:r>
          </a:p>
        </p:txBody>
      </p:sp>
    </p:spTree>
    <p:extLst>
      <p:ext uri="{BB962C8B-B14F-4D97-AF65-F5344CB8AC3E}">
        <p14:creationId xmlns:p14="http://schemas.microsoft.com/office/powerpoint/2010/main" val="12391686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83566-334E-4772-9B79-7DD9AF2EE1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7C729C-566E-47DC-9BD8-786DD16E4280}"/>
              </a:ext>
            </a:extLst>
          </p:cNvPr>
          <p:cNvSpPr>
            <a:spLocks noGrp="1"/>
          </p:cNvSpPr>
          <p:nvPr>
            <p:ph idx="1"/>
          </p:nvPr>
        </p:nvSpPr>
        <p:spPr/>
        <p:txBody>
          <a:bodyPr>
            <a:normAutofit/>
          </a:bodyPr>
          <a:lstStyle/>
          <a:p>
            <a:r>
              <a:rPr lang="en-US" dirty="0"/>
              <a:t>Many lipid-soluble organophosphates are used as insecticides (e.g., malathion) or nerve gases (e.g., sarin) and may be absorbed in sufficient quantities from the skin or lungs to cause cholinergic intoxication. Treatment includes the following steps:</a:t>
            </a:r>
          </a:p>
          <a:p>
            <a:pPr marL="457200" lvl="1" indent="0">
              <a:buNone/>
            </a:pPr>
            <a:r>
              <a:rPr lang="en-US" b="1" dirty="0"/>
              <a:t>(1) </a:t>
            </a:r>
            <a:r>
              <a:rPr lang="en-US" dirty="0"/>
              <a:t>Maintain respiration and decontaminate to prevent further absorption.</a:t>
            </a:r>
          </a:p>
          <a:p>
            <a:pPr marL="457200" lvl="1" indent="0">
              <a:buNone/>
            </a:pPr>
            <a:r>
              <a:rPr lang="en-US" b="1" dirty="0"/>
              <a:t>(2) </a:t>
            </a:r>
            <a:r>
              <a:rPr lang="en-US" dirty="0"/>
              <a:t>Administer </a:t>
            </a:r>
            <a:r>
              <a:rPr lang="en-US" b="1" dirty="0"/>
              <a:t>atropine </a:t>
            </a:r>
            <a:r>
              <a:rPr lang="en-US" dirty="0"/>
              <a:t>parenterally to inhibit muscarinic effects.</a:t>
            </a:r>
          </a:p>
          <a:p>
            <a:pPr marL="457200" lvl="1" indent="0">
              <a:buNone/>
            </a:pPr>
            <a:r>
              <a:rPr lang="en-US" b="1" dirty="0"/>
              <a:t>(3) </a:t>
            </a:r>
            <a:r>
              <a:rPr lang="en-US" dirty="0"/>
              <a:t>Administer </a:t>
            </a:r>
            <a:r>
              <a:rPr lang="en-US" b="1" dirty="0"/>
              <a:t>pralidoxime </a:t>
            </a:r>
            <a:r>
              <a:rPr lang="en-US" dirty="0"/>
              <a:t>within minutes of exposure.</a:t>
            </a:r>
          </a:p>
          <a:p>
            <a:endParaRPr lang="en-US" dirty="0"/>
          </a:p>
        </p:txBody>
      </p:sp>
    </p:spTree>
    <p:extLst>
      <p:ext uri="{BB962C8B-B14F-4D97-AF65-F5344CB8AC3E}">
        <p14:creationId xmlns:p14="http://schemas.microsoft.com/office/powerpoint/2010/main" val="24031285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3DE7-0E3D-4260-947F-20BED19689DA}"/>
              </a:ext>
            </a:extLst>
          </p:cNvPr>
          <p:cNvSpPr>
            <a:spLocks noGrp="1"/>
          </p:cNvSpPr>
          <p:nvPr>
            <p:ph type="title"/>
          </p:nvPr>
        </p:nvSpPr>
        <p:spPr>
          <a:xfrm>
            <a:off x="838200" y="2766218"/>
            <a:ext cx="10515600" cy="1325563"/>
          </a:xfrm>
        </p:spPr>
        <p:txBody>
          <a:bodyPr>
            <a:normAutofit/>
          </a:bodyPr>
          <a:lstStyle/>
          <a:p>
            <a:pPr algn="ctr"/>
            <a:r>
              <a:rPr lang="en-US" sz="5400" b="1" dirty="0"/>
              <a:t>Thank you</a:t>
            </a:r>
          </a:p>
        </p:txBody>
      </p:sp>
    </p:spTree>
    <p:extLst>
      <p:ext uri="{BB962C8B-B14F-4D97-AF65-F5344CB8AC3E}">
        <p14:creationId xmlns:p14="http://schemas.microsoft.com/office/powerpoint/2010/main" val="407488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B598-71CC-4BF0-977A-3DB356B7EB52}"/>
              </a:ext>
            </a:extLst>
          </p:cNvPr>
          <p:cNvSpPr>
            <a:spLocks noGrp="1"/>
          </p:cNvSpPr>
          <p:nvPr>
            <p:ph type="title"/>
          </p:nvPr>
        </p:nvSpPr>
        <p:spPr/>
        <p:txBody>
          <a:bodyPr/>
          <a:lstStyle/>
          <a:p>
            <a:endParaRPr lang="en-US" b="1" dirty="0"/>
          </a:p>
        </p:txBody>
      </p:sp>
      <p:sp>
        <p:nvSpPr>
          <p:cNvPr id="3" name="Content Placeholder 2">
            <a:extLst>
              <a:ext uri="{FF2B5EF4-FFF2-40B4-BE49-F238E27FC236}">
                <a16:creationId xmlns:a16="http://schemas.microsoft.com/office/drawing/2014/main" id="{39A0FFA4-D165-4ACD-AFEE-C01851720E2A}"/>
              </a:ext>
            </a:extLst>
          </p:cNvPr>
          <p:cNvSpPr>
            <a:spLocks noGrp="1"/>
          </p:cNvSpPr>
          <p:nvPr>
            <p:ph idx="1"/>
          </p:nvPr>
        </p:nvSpPr>
        <p:spPr/>
        <p:txBody>
          <a:bodyPr>
            <a:normAutofit fontScale="92500" lnSpcReduction="20000"/>
          </a:bodyPr>
          <a:lstStyle/>
          <a:p>
            <a:pPr marL="0" indent="0">
              <a:buNone/>
            </a:pPr>
            <a:r>
              <a:rPr lang="en-US" b="1" dirty="0"/>
              <a:t>Mechanism of action (Muscarinic receptors)</a:t>
            </a:r>
          </a:p>
          <a:p>
            <a:r>
              <a:rPr lang="en-US" dirty="0"/>
              <a:t>Activation of the parasympathetic nervous system modifies organ function by two major mechanisms. </a:t>
            </a:r>
          </a:p>
          <a:p>
            <a:r>
              <a:rPr lang="en-US" dirty="0"/>
              <a:t>First, acetylcholine released from parasympathetic nerves activates muscarinic receptors on effector cells to alter organ function directly. </a:t>
            </a:r>
          </a:p>
          <a:p>
            <a:r>
              <a:rPr lang="en-US" dirty="0"/>
              <a:t>Second, acetylcholine released from parasympathetic nerves interacts with muscarinic receptors on nerve terminals to inhibit the release of their neurotransmitter</a:t>
            </a:r>
          </a:p>
          <a:p>
            <a:r>
              <a:rPr lang="en-US" dirty="0"/>
              <a:t>By this mechanism, acetylcholine release and circulating muscarinic agonists indirectly alter organ function by modulating the effects of the parasympathetic and sympathetic nervous systems and perhaps </a:t>
            </a:r>
            <a:r>
              <a:rPr lang="en-US" dirty="0" err="1"/>
              <a:t>nonadrenergic</a:t>
            </a:r>
            <a:r>
              <a:rPr lang="en-US" dirty="0"/>
              <a:t>, noncholinergic (NANC) systems.</a:t>
            </a:r>
          </a:p>
        </p:txBody>
      </p:sp>
    </p:spTree>
    <p:extLst>
      <p:ext uri="{BB962C8B-B14F-4D97-AF65-F5344CB8AC3E}">
        <p14:creationId xmlns:p14="http://schemas.microsoft.com/office/powerpoint/2010/main" val="298184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60FD-B272-42E0-9188-094AF13FB6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1AE47E-6140-4A58-A7B6-7D773CD91CE9}"/>
              </a:ext>
            </a:extLst>
          </p:cNvPr>
          <p:cNvSpPr>
            <a:spLocks noGrp="1"/>
          </p:cNvSpPr>
          <p:nvPr>
            <p:ph idx="1"/>
          </p:nvPr>
        </p:nvSpPr>
        <p:spPr/>
        <p:txBody>
          <a:bodyPr/>
          <a:lstStyle/>
          <a:p>
            <a:r>
              <a:rPr lang="en-US" dirty="0"/>
              <a:t>All muscarinic receptors appear to be of the G protein coupled type.</a:t>
            </a:r>
          </a:p>
          <a:p>
            <a:r>
              <a:rPr lang="en-US" dirty="0"/>
              <a:t>Muscarinic agonist binding to M1, M3, and M5 receptors activates the inositol trisphosphate (IP3), diacylglycerol (DAG) cascade.</a:t>
            </a:r>
          </a:p>
        </p:txBody>
      </p:sp>
    </p:spTree>
    <p:extLst>
      <p:ext uri="{BB962C8B-B14F-4D97-AF65-F5344CB8AC3E}">
        <p14:creationId xmlns:p14="http://schemas.microsoft.com/office/powerpoint/2010/main" val="1305995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015A86-94CE-4735-85D9-48F7E031C436}"/>
              </a:ext>
            </a:extLst>
          </p:cNvPr>
          <p:cNvPicPr>
            <a:picLocks noChangeAspect="1"/>
          </p:cNvPicPr>
          <p:nvPr/>
        </p:nvPicPr>
        <p:blipFill>
          <a:blip r:embed="rId2"/>
          <a:stretch>
            <a:fillRect/>
          </a:stretch>
        </p:blipFill>
        <p:spPr>
          <a:xfrm>
            <a:off x="318053" y="60034"/>
            <a:ext cx="11237844" cy="6645566"/>
          </a:xfrm>
          <a:prstGeom prst="rect">
            <a:avLst/>
          </a:prstGeom>
        </p:spPr>
      </p:pic>
    </p:spTree>
    <p:extLst>
      <p:ext uri="{BB962C8B-B14F-4D97-AF65-F5344CB8AC3E}">
        <p14:creationId xmlns:p14="http://schemas.microsoft.com/office/powerpoint/2010/main" val="105379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8776A-06FE-4641-BB3C-9332F4E050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5601CB-ABC4-401A-BC7C-4C0CB7DA8367}"/>
              </a:ext>
            </a:extLst>
          </p:cNvPr>
          <p:cNvSpPr>
            <a:spLocks noGrp="1"/>
          </p:cNvSpPr>
          <p:nvPr>
            <p:ph idx="1"/>
          </p:nvPr>
        </p:nvSpPr>
        <p:spPr/>
        <p:txBody>
          <a:bodyPr>
            <a:normAutofit fontScale="92500" lnSpcReduction="10000"/>
          </a:bodyPr>
          <a:lstStyle/>
          <a:p>
            <a:pPr marL="0" indent="0">
              <a:buNone/>
            </a:pPr>
            <a:r>
              <a:rPr lang="en-US" b="1" dirty="0"/>
              <a:t>Mechanism of action (Nicotinic receptors)</a:t>
            </a:r>
          </a:p>
          <a:p>
            <a:r>
              <a:rPr lang="en-US" dirty="0"/>
              <a:t>The nicotinic receptor in muscle tissues is a pentamer of four types of glycoprotein subunits. </a:t>
            </a:r>
          </a:p>
          <a:p>
            <a:r>
              <a:rPr lang="en-US" dirty="0"/>
              <a:t>The neuronal nicotinic receptor consists of α and β subunits only. </a:t>
            </a:r>
          </a:p>
          <a:p>
            <a:r>
              <a:rPr lang="en-US" dirty="0"/>
              <a:t>The nicotinic receptor has two agonist binding sites. Agonist binding to the receptor sites causes a conformational change in the protein (channel opening) that allows sodium and potassium ions to diffuse rapidly down their concentration gradients (calcium ions may also charge through the nicotinic receptor ion channel).</a:t>
            </a:r>
          </a:p>
          <a:p>
            <a:r>
              <a:rPr lang="en-US" dirty="0"/>
              <a:t>Nicotinic receptor activation causes depolarization of the nerve cell or neuromuscular end plate membrane.</a:t>
            </a:r>
          </a:p>
          <a:p>
            <a:endParaRPr lang="en-US" dirty="0"/>
          </a:p>
        </p:txBody>
      </p:sp>
    </p:spTree>
    <p:extLst>
      <p:ext uri="{BB962C8B-B14F-4D97-AF65-F5344CB8AC3E}">
        <p14:creationId xmlns:p14="http://schemas.microsoft.com/office/powerpoint/2010/main" val="792480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7F40-2644-40E3-BC47-420B04AA71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B245C8-11DD-49E1-9B9A-65D50EB83131}"/>
              </a:ext>
            </a:extLst>
          </p:cNvPr>
          <p:cNvSpPr>
            <a:spLocks noGrp="1"/>
          </p:cNvSpPr>
          <p:nvPr>
            <p:ph idx="1"/>
          </p:nvPr>
        </p:nvSpPr>
        <p:spPr/>
        <p:txBody>
          <a:bodyPr>
            <a:normAutofit fontScale="92500" lnSpcReduction="10000"/>
          </a:bodyPr>
          <a:lstStyle/>
          <a:p>
            <a:r>
              <a:rPr lang="en-US" dirty="0"/>
              <a:t>In skeletal muscle, the depolarization initiates an action potential that propagates across the muscle membrane and causes contraction Prolonged agonist occupancy of the nicotinic receptor abolishes the effector response; that is, the postganglionic neuron stops firing (ganglionic effect), and the skeletal muscle cell relaxes (neuromuscular end plate effect).</a:t>
            </a:r>
          </a:p>
          <a:p>
            <a:r>
              <a:rPr lang="en-US" dirty="0"/>
              <a:t>Furthermore, the continued presence of the nicotinic agonist prevents electrical recovery of the postjunctional membrane. Thus, a state of “depolarizing blockade” occurs initially during persistent agonist occupancy of the receptor.</a:t>
            </a:r>
          </a:p>
          <a:p>
            <a:r>
              <a:rPr lang="en-US" dirty="0"/>
              <a:t>Continued agonist occupancy is associated with return of membrane voltage to the resting level. The receptor becomes desensitized to agonist, and this state is refractory to reversal by other agonists</a:t>
            </a:r>
          </a:p>
          <a:p>
            <a:endParaRPr lang="en-US" dirty="0"/>
          </a:p>
        </p:txBody>
      </p:sp>
    </p:spTree>
    <p:extLst>
      <p:ext uri="{BB962C8B-B14F-4D97-AF65-F5344CB8AC3E}">
        <p14:creationId xmlns:p14="http://schemas.microsoft.com/office/powerpoint/2010/main" val="430504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3218</Words>
  <Application>Microsoft Office PowerPoint</Application>
  <PresentationFormat>Widescreen</PresentationFormat>
  <Paragraphs>152</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Parasympathomimetics/ Cholinoceptor-Activating Drugs</vt:lpstr>
      <vt:lpstr>PowerPoint Presentation</vt:lpstr>
      <vt:lpstr>PowerPoint Presentation</vt:lpstr>
      <vt:lpstr>Direct acting cholinomimetic agents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Organ System Effects of cholinomimetics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Clinical uses of directly acting cholinomimetics</vt:lpstr>
      <vt:lpstr>PowerPoint Presentation</vt:lpstr>
      <vt:lpstr>PowerPoint Presentation</vt:lpstr>
      <vt:lpstr>PowerPoint Presentation</vt:lpstr>
      <vt:lpstr>Direct-Acting Nicotinic Stimulants</vt:lpstr>
      <vt:lpstr>PowerPoint Presentation</vt:lpstr>
      <vt:lpstr>PowerPoint Presentation</vt:lpstr>
      <vt:lpstr>PowerPoint Presentation</vt:lpstr>
      <vt:lpstr>INDIRECT-ACTING CHOLINOMIMETICS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sairah kamran</dc:creator>
  <cp:lastModifiedBy>sairah kamran</cp:lastModifiedBy>
  <cp:revision>20</cp:revision>
  <dcterms:created xsi:type="dcterms:W3CDTF">2020-04-21T19:44:52Z</dcterms:created>
  <dcterms:modified xsi:type="dcterms:W3CDTF">2020-04-22T19:01:41Z</dcterms:modified>
</cp:coreProperties>
</file>